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931" r:id="rId3"/>
    <p:sldId id="858" r:id="rId4"/>
    <p:sldId id="859" r:id="rId6"/>
    <p:sldId id="860" r:id="rId7"/>
    <p:sldId id="1016" r:id="rId8"/>
    <p:sldId id="861" r:id="rId9"/>
    <p:sldId id="905" r:id="rId10"/>
    <p:sldId id="1017" r:id="rId11"/>
    <p:sldId id="864" r:id="rId12"/>
    <p:sldId id="907" r:id="rId13"/>
    <p:sldId id="1018" r:id="rId14"/>
    <p:sldId id="865" r:id="rId15"/>
    <p:sldId id="909" r:id="rId16"/>
    <p:sldId id="1019" r:id="rId17"/>
    <p:sldId id="868" r:id="rId18"/>
    <p:sldId id="876" r:id="rId19"/>
    <p:sldId id="877" r:id="rId20"/>
    <p:sldId id="878" r:id="rId21"/>
    <p:sldId id="1020" r:id="rId22"/>
    <p:sldId id="958" r:id="rId23"/>
    <p:sldId id="959" r:id="rId24"/>
    <p:sldId id="911" r:id="rId25"/>
    <p:sldId id="989" r:id="rId26"/>
    <p:sldId id="918" r:id="rId27"/>
    <p:sldId id="919" r:id="rId28"/>
    <p:sldId id="921" r:id="rId29"/>
    <p:sldId id="922" r:id="rId30"/>
    <p:sldId id="923" r:id="rId31"/>
    <p:sldId id="924" r:id="rId32"/>
    <p:sldId id="925" r:id="rId33"/>
    <p:sldId id="927" r:id="rId34"/>
    <p:sldId id="928" r:id="rId35"/>
    <p:sldId id="929" r:id="rId36"/>
    <p:sldId id="926" r:id="rId37"/>
    <p:sldId id="930" r:id="rId38"/>
    <p:sldId id="975" r:id="rId39"/>
    <p:sldId id="973" r:id="rId40"/>
    <p:sldId id="974" r:id="rId41"/>
    <p:sldId id="978" r:id="rId42"/>
    <p:sldId id="979" r:id="rId43"/>
    <p:sldId id="980" r:id="rId44"/>
    <p:sldId id="981" r:id="rId45"/>
    <p:sldId id="982" r:id="rId46"/>
    <p:sldId id="983" r:id="rId47"/>
    <p:sldId id="984" r:id="rId48"/>
    <p:sldId id="985" r:id="rId49"/>
    <p:sldId id="986" r:id="rId50"/>
    <p:sldId id="987" r:id="rId51"/>
    <p:sldId id="988" r:id="rId52"/>
  </p:sldIdLst>
  <p:sldSz cx="9144000" cy="6858000" type="screen4x3"/>
  <p:notesSz cx="6858000" cy="9144000"/>
  <p:custDataLst>
    <p:tags r:id="rId56"/>
  </p:custDataLst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3"/>
    <p:restoredTop sz="75558"/>
  </p:normalViewPr>
  <p:slideViewPr>
    <p:cSldViewPr showGuides="1">
      <p:cViewPr varScale="1">
        <p:scale>
          <a:sx n="64" d="100"/>
          <a:sy n="64" d="100"/>
        </p:scale>
        <p:origin x="2021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6" Type="http://schemas.openxmlformats.org/officeDocument/2006/relationships/tags" Target="tags/tag1.xml"/><Relationship Id="rId55" Type="http://schemas.openxmlformats.org/officeDocument/2006/relationships/tableStyles" Target="tableStyles.xml"/><Relationship Id="rId54" Type="http://schemas.openxmlformats.org/officeDocument/2006/relationships/viewProps" Target="viewProps.xml"/><Relationship Id="rId53" Type="http://schemas.openxmlformats.org/officeDocument/2006/relationships/presProps" Target="presProps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6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4101" name="Rectangle 5"/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第二级</a:t>
            </a: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第三级</a:t>
            </a: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第四级</a:t>
            </a: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第五级</a:t>
            </a:r>
            <a:endParaRPr kumimoji="0" 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ea typeface="宋体" panose="02010600030101010101" pitchFamily="2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73FE5EE-CDD1-4D5A-9ED4-1750AEADC5DF}" type="slidenum"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复习</a:t>
            </a:r>
            <a:r>
              <a:rPr lang="en-US" altLang="zh-CN" dirty="0"/>
              <a:t>C++</a:t>
            </a:r>
            <a:r>
              <a:rPr lang="zh-CN" altLang="en-US" dirty="0"/>
              <a:t>中的多态性还有一名多用（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函数重载 、操作符重载 </a:t>
            </a:r>
            <a:r>
              <a:rPr lang="zh-CN" altLang="en-US" dirty="0"/>
              <a:t>）和类属性：</a:t>
            </a:r>
            <a:endParaRPr lang="en-US" altLang="zh-CN" dirty="0"/>
          </a:p>
          <a:p>
            <a:pPr lvl="0"/>
            <a:endParaRPr lang="en-US" altLang="zh-CN" dirty="0"/>
          </a:p>
          <a:p>
            <a:pPr lvl="0"/>
            <a:r>
              <a:rPr lang="zh-CN" altLang="en-US" dirty="0"/>
              <a:t>类属函数在程序中的实现：指针、函数模板</a:t>
            </a:r>
            <a:endParaRPr lang="en-US" altLang="zh-CN" dirty="0"/>
          </a:p>
          <a:p>
            <a:pPr lvl="0"/>
            <a:r>
              <a:rPr lang="en-US" altLang="zh-CN" dirty="0"/>
              <a:t>bool compare(const void *p1, const void *p2)</a:t>
            </a:r>
            <a:endParaRPr lang="en-US" altLang="zh-CN" dirty="0"/>
          </a:p>
          <a:p>
            <a:pPr lvl="0"/>
            <a:endParaRPr lang="en-US" altLang="zh-CN" dirty="0"/>
          </a:p>
          <a:p>
            <a:pPr lvl="0"/>
            <a:r>
              <a:rPr lang="zh-CN" altLang="en-US" dirty="0"/>
              <a:t>类属类型在程序中的实现：</a:t>
            </a:r>
            <a:r>
              <a:rPr lang="en-US" altLang="zh-CN" dirty="0"/>
              <a:t>union</a:t>
            </a:r>
            <a:r>
              <a:rPr lang="zh-CN" altLang="en-US" dirty="0"/>
              <a:t>、类模板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717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先进行两个</a:t>
            </a:r>
            <a:r>
              <a:rPr lang="en-US" altLang="zh-CN" dirty="0"/>
              <a:t>typedef</a:t>
            </a:r>
            <a:endParaRPr lang="zh-CN" altLang="en-US" dirty="0"/>
          </a:p>
        </p:txBody>
      </p:sp>
      <p:sp>
        <p:nvSpPr>
          <p:cNvPr id="317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en-US" altLang="zh-CN" dirty="0"/>
              <a:t>P</a:t>
            </a:r>
            <a:r>
              <a:rPr lang="zh-CN" altLang="en-US" dirty="0"/>
              <a:t>指向的是对象的首个数据</a:t>
            </a:r>
            <a:r>
              <a:rPr lang="en-US" altLang="zh-CN" dirty="0"/>
              <a:t>——</a:t>
            </a:r>
            <a:r>
              <a:rPr lang="zh-CN" altLang="en-US" dirty="0"/>
              <a:t>即指向了隐藏指针</a:t>
            </a:r>
            <a:r>
              <a:rPr lang="en-US" altLang="zh-CN" dirty="0"/>
              <a:t>vptr</a:t>
            </a:r>
            <a:r>
              <a:rPr lang="zh-CN" altLang="en-US" dirty="0"/>
              <a:t>，所以可以进行类型转换 </a:t>
            </a:r>
            <a:r>
              <a:rPr lang="en-US" altLang="zh-CN" dirty="0">
                <a:solidFill>
                  <a:srgbClr val="0070C0"/>
                </a:solidFill>
                <a:cs typeface="Times New Roman" panose="02020603050405020304" pitchFamily="18" charset="0"/>
              </a:rPr>
              <a:t>(VtblPtr *)p</a:t>
            </a:r>
            <a:endParaRPr lang="en-US" altLang="zh-CN" dirty="0">
              <a:solidFill>
                <a:srgbClr val="0070C0"/>
              </a:solidFill>
              <a:cs typeface="Times New Roman" panose="02020603050405020304" pitchFamily="18" charset="0"/>
            </a:endParaRPr>
          </a:p>
          <a:p>
            <a:pPr lvl="0"/>
            <a:endParaRPr lang="en-US" altLang="zh-CN" dirty="0">
              <a:solidFill>
                <a:srgbClr val="0070C0"/>
              </a:solidFill>
              <a:cs typeface="Times New Roman" panose="02020603050405020304" pitchFamily="18" charset="0"/>
            </a:endParaRPr>
          </a:p>
          <a:p>
            <a:pPr lvl="0"/>
            <a:r>
              <a:rPr lang="zh-CN" altLang="en-US" dirty="0"/>
              <a:t>（类比：一个数组名，也是指向该数组中第一个元素的指针、而不是指向整个数组的指针）</a:t>
            </a:r>
            <a:endParaRPr lang="zh-CN" altLang="en-US" dirty="0"/>
          </a:p>
        </p:txBody>
      </p:sp>
      <p:sp>
        <p:nvSpPr>
          <p:cNvPr id="337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箭头往前走</a:t>
            </a:r>
            <a:endParaRPr lang="zh-CN" altLang="en-US" dirty="0"/>
          </a:p>
        </p:txBody>
      </p:sp>
      <p:sp>
        <p:nvSpPr>
          <p:cNvPr id="358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通过函数指针、进行函数调用</a:t>
            </a:r>
            <a:endParaRPr lang="zh-CN" altLang="en-US" dirty="0"/>
          </a:p>
        </p:txBody>
      </p:sp>
      <p:sp>
        <p:nvSpPr>
          <p:cNvPr id="378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endParaRPr lang="zh-CN" altLang="en-US" dirty="0"/>
          </a:p>
        </p:txBody>
      </p:sp>
      <p:sp>
        <p:nvSpPr>
          <p:cNvPr id="3994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复习教材</a:t>
            </a:r>
            <a:r>
              <a:rPr lang="en-US" altLang="zh-CN" dirty="0"/>
              <a:t>P44</a:t>
            </a:r>
            <a:r>
              <a:rPr lang="zh-CN" altLang="en-US" dirty="0"/>
              <a:t>：间接访问*比加法</a:t>
            </a:r>
            <a:r>
              <a:rPr lang="en-US" altLang="zh-CN" dirty="0"/>
              <a:t>+</a:t>
            </a:r>
            <a:r>
              <a:rPr lang="zh-CN" altLang="en-US" dirty="0"/>
              <a:t>的优先级高</a:t>
            </a:r>
            <a:endParaRPr lang="zh-CN" altLang="en-US" dirty="0"/>
          </a:p>
        </p:txBody>
      </p:sp>
      <p:sp>
        <p:nvSpPr>
          <p:cNvPr id="4198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4035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endParaRPr lang="zh-CN" altLang="en-US" dirty="0"/>
          </a:p>
        </p:txBody>
      </p:sp>
      <p:sp>
        <p:nvSpPr>
          <p:cNvPr id="4403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endParaRPr lang="zh-CN" altLang="en-US" dirty="0"/>
          </a:p>
        </p:txBody>
      </p:sp>
      <p:sp>
        <p:nvSpPr>
          <p:cNvPr id="460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8131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endParaRPr lang="zh-CN" altLang="en-US" dirty="0"/>
          </a:p>
        </p:txBody>
      </p:sp>
      <p:sp>
        <p:nvSpPr>
          <p:cNvPr id="4813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0179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由于“指向对象的指针“，我们现在可以理解为什么</a:t>
            </a:r>
            <a:r>
              <a:rPr lang="en-US" altLang="zh-CN" dirty="0"/>
              <a:t>ppt</a:t>
            </a:r>
            <a:r>
              <a:rPr lang="zh-CN" altLang="en-US" dirty="0"/>
              <a:t>第</a:t>
            </a:r>
            <a:r>
              <a:rPr lang="en-US" altLang="zh-CN" dirty="0"/>
              <a:t>3</a:t>
            </a:r>
            <a:r>
              <a:rPr lang="zh-CN" altLang="en-US" dirty="0"/>
              <a:t>页中说：只有</a:t>
            </a:r>
            <a:r>
              <a:rPr lang="en-US" altLang="zh-CN" dirty="0"/>
              <a:t>public</a:t>
            </a:r>
            <a:r>
              <a:rPr lang="zh-CN" altLang="en-US" dirty="0"/>
              <a:t>继承方式才有多态</a:t>
            </a:r>
            <a:endParaRPr lang="en-US" altLang="zh-CN" dirty="0"/>
          </a:p>
          <a:p>
            <a:pPr lvl="0"/>
            <a:endParaRPr lang="en-US" altLang="zh-CN" dirty="0"/>
          </a:p>
          <a:p>
            <a:pPr lvl="0"/>
            <a:r>
              <a:rPr lang="zh-CN" altLang="en-US" dirty="0"/>
              <a:t>比如</a:t>
            </a:r>
            <a:r>
              <a:rPr lang="en-US" altLang="zh-CN" dirty="0"/>
              <a:t>: class A {}</a:t>
            </a:r>
            <a:endParaRPr lang="en-US" altLang="zh-CN" dirty="0"/>
          </a:p>
          <a:p>
            <a:pPr lvl="0"/>
            <a:r>
              <a:rPr lang="en-US" altLang="zh-CN" dirty="0"/>
              <a:t>        class B: privte A {}</a:t>
            </a:r>
            <a:endParaRPr lang="en-US" altLang="zh-CN" dirty="0"/>
          </a:p>
          <a:p>
            <a:pPr lvl="0"/>
            <a:r>
              <a:rPr lang="en-US" altLang="zh-CN" dirty="0"/>
              <a:t>        B b;</a:t>
            </a:r>
            <a:endParaRPr lang="en-US" altLang="zh-CN" dirty="0"/>
          </a:p>
          <a:p>
            <a:pPr lvl="0"/>
            <a:r>
              <a:rPr lang="en-US" altLang="zh-CN" dirty="0"/>
              <a:t>        A *a = &amp;b;  //Error</a:t>
            </a:r>
            <a:endParaRPr lang="zh-CN" altLang="en-US" dirty="0"/>
          </a:p>
        </p:txBody>
      </p:sp>
      <p:sp>
        <p:nvSpPr>
          <p:cNvPr id="501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类比：</a:t>
            </a:r>
            <a:r>
              <a:rPr lang="en-US" altLang="zh-CN" dirty="0"/>
              <a:t>int a = 12.00</a:t>
            </a:r>
            <a:endParaRPr lang="zh-CN" altLang="en-US" dirty="0"/>
          </a:p>
        </p:txBody>
      </p:sp>
      <p:sp>
        <p:nvSpPr>
          <p:cNvPr id="922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en-US" altLang="zh-CN" dirty="0"/>
              <a:t>Overload  </a:t>
            </a:r>
            <a:r>
              <a:rPr lang="zh-CN" altLang="en-US" dirty="0"/>
              <a:t>重载：函数章的内容</a:t>
            </a:r>
            <a:endParaRPr lang="en-US" altLang="zh-CN" dirty="0"/>
          </a:p>
          <a:p>
            <a:pPr lvl="0"/>
            <a:r>
              <a:rPr lang="en-US" altLang="zh-CN" dirty="0"/>
              <a:t>Overwrite</a:t>
            </a:r>
            <a:r>
              <a:rPr lang="zh-CN" altLang="en-US" dirty="0"/>
              <a:t> 重写：基类与派生类中不带</a:t>
            </a:r>
            <a:r>
              <a:rPr lang="en-US" altLang="zh-CN" dirty="0"/>
              <a:t>virtual</a:t>
            </a:r>
            <a:r>
              <a:rPr lang="zh-CN" altLang="en-US" dirty="0"/>
              <a:t>的同名函数（无论参数是否相同）</a:t>
            </a:r>
            <a:endParaRPr lang="en-US" altLang="zh-CN" dirty="0"/>
          </a:p>
          <a:p>
            <a:pPr lvl="0"/>
            <a:r>
              <a:rPr lang="en-US" altLang="zh-CN" dirty="0"/>
              <a:t>Override  </a:t>
            </a:r>
            <a:r>
              <a:rPr lang="zh-CN" altLang="en-US" dirty="0"/>
              <a:t>覆盖：</a:t>
            </a:r>
            <a:r>
              <a:rPr lang="en-US" altLang="zh-CN" dirty="0"/>
              <a:t>virtual</a:t>
            </a:r>
            <a:endParaRPr lang="en-US" altLang="zh-CN" dirty="0"/>
          </a:p>
        </p:txBody>
      </p:sp>
      <p:sp>
        <p:nvSpPr>
          <p:cNvPr id="122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第一条是因为：</a:t>
            </a:r>
            <a:r>
              <a:rPr lang="en-US" altLang="zh-CN" dirty="0"/>
              <a:t>A::f </a:t>
            </a:r>
            <a:r>
              <a:rPr lang="zh-CN" altLang="en-US" dirty="0"/>
              <a:t>或 </a:t>
            </a:r>
            <a:r>
              <a:rPr lang="en-US" altLang="zh-CN" dirty="0"/>
              <a:t>a.f() </a:t>
            </a:r>
            <a:r>
              <a:rPr lang="zh-CN" altLang="en-US" dirty="0"/>
              <a:t>都使得</a:t>
            </a:r>
            <a:r>
              <a:rPr lang="en-US" altLang="zh-CN" dirty="0"/>
              <a:t>f</a:t>
            </a:r>
            <a:r>
              <a:rPr lang="zh-CN" altLang="en-US" dirty="0"/>
              <a:t>的所属唯一确定了，想动态访问到其他类中的</a:t>
            </a:r>
            <a:r>
              <a:rPr lang="en-US" altLang="zh-CN" dirty="0"/>
              <a:t>f</a:t>
            </a:r>
            <a:r>
              <a:rPr lang="zh-CN" altLang="en-US" dirty="0"/>
              <a:t>也不可能了</a:t>
            </a:r>
            <a:endParaRPr lang="zh-CN" altLang="en-US" dirty="0"/>
          </a:p>
        </p:txBody>
      </p:sp>
      <p:sp>
        <p:nvSpPr>
          <p:cNvPr id="1536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05475" name="备注占位符 2"/>
          <p:cNvSpPr>
            <a:spLocks noGrp="1"/>
          </p:cNvSpPr>
          <p:nvPr>
            <p:ph type="body" idx="1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ctr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一 在基类构造函数中，对虚函数的调用为静态绑定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二 使用域解析符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::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的类名受限方式来访问虚函数时，不采用动态绑定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三 最后一行注释的原因：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A::h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的意思是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从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中继承来的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h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B::f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是由于动态绑定，因为调用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h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时的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this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指针指向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3.   A::g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是因为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g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是普通函数，所以静态绑定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又由于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h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的形参是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*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this - 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所以调用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A::g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41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05475" name="备注占位符 2"/>
          <p:cNvSpPr>
            <a:spLocks noGrp="1"/>
          </p:cNvSpPr>
          <p:nvPr>
            <p:ph type="body" idx="1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ctr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一 在基类构造函数中，对虚函数的调用为静态绑定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二 使用域解析符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::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的类名受限方式来访问虚函数时，不采用动态绑定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三 最后一行注释的原因：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A::h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的意思是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从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中继承来的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h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B::f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是由于动态绑定，因为调用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h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时的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this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指针指向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</a:t>
            </a: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3.   A::g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是因为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g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是普通函数，所以静态绑定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又由于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h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的形参是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* 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this - </a:t>
            </a: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所以调用</a:t>
            </a: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A::g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41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endParaRPr lang="zh-CN" altLang="en-US" dirty="0"/>
          </a:p>
        </p:txBody>
      </p:sp>
      <p:sp>
        <p:nvSpPr>
          <p:cNvPr id="194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计算机是不可能自动进行动态绑定的。</a:t>
            </a:r>
            <a:endParaRPr lang="en-US" altLang="zh-CN" dirty="0"/>
          </a:p>
          <a:p>
            <a:pPr lvl="0"/>
            <a:r>
              <a:rPr lang="zh-CN" altLang="en-US" dirty="0"/>
              <a:t>而且，从上述原理来看，动态绑定也是静态编译下实现的。</a:t>
            </a:r>
            <a:endParaRPr lang="en-US" altLang="zh-CN" dirty="0"/>
          </a:p>
          <a:p>
            <a:pPr lvl="0"/>
            <a:r>
              <a:rPr lang="zh-CN" altLang="en-US" dirty="0"/>
              <a:t>总之，用静态实现了动态。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266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lstStyle/>
          <a:p>
            <a:pPr lvl="0"/>
            <a:r>
              <a:rPr lang="zh-CN" altLang="en-US" dirty="0"/>
              <a:t>用到的知识点：内存空间的划分、多级指针、指向函数的指针、</a:t>
            </a:r>
            <a:r>
              <a:rPr lang="en-US" altLang="zh-CN" dirty="0"/>
              <a:t>this</a:t>
            </a:r>
            <a:r>
              <a:rPr lang="zh-CN" altLang="en-US" dirty="0"/>
              <a:t>指针</a:t>
            </a:r>
            <a:endParaRPr lang="zh-CN" altLang="en-US" dirty="0"/>
          </a:p>
        </p:txBody>
      </p:sp>
      <p:sp>
        <p:nvSpPr>
          <p:cNvPr id="2970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zh-CN" altLang="zh-CN" sz="1200" dirty="0">
                <a:ea typeface="宋体" panose="02010600030101010101" pitchFamily="2" charset="-122"/>
              </a:rPr>
            </a:fld>
            <a:endParaRPr lang="zh-CN" altLang="zh-CN" sz="12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81800" y="190500"/>
            <a:ext cx="1752600" cy="58293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524000" y="190500"/>
            <a:ext cx="5105400" cy="58293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524000" y="1905000"/>
            <a:ext cx="3429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05400" y="1905000"/>
            <a:ext cx="3429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1524000" y="190500"/>
            <a:ext cx="7010400" cy="152717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zh-CN" dirty="0"/>
              <a:t>单击此处编辑母版标题样式</a:t>
            </a:r>
            <a:endParaRPr lang="zh-CN" altLang="zh-CN" dirty="0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1524000" y="1905000"/>
            <a:ext cx="7010400" cy="411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zh-CN" dirty="0"/>
              <a:t>单击此处编辑母版文本样式</a:t>
            </a:r>
            <a:endParaRPr lang="zh-CN" altLang="zh-CN" dirty="0"/>
          </a:p>
          <a:p>
            <a:pPr lvl="1"/>
            <a:endParaRPr lang="zh-CN" altLang="zh-CN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6294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0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766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buFont typeface="Arial" panose="020B0604020202020204" pitchFamily="34" charset="0"/>
              <a:buNone/>
              <a:defRPr sz="10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524000" y="6248400"/>
            <a:ext cx="12954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400"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 userDrawn="1"/>
        </p:nvSpPr>
        <p:spPr bwMode="auto">
          <a:xfrm>
            <a:off x="1651000" y="6375400"/>
            <a:ext cx="12954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400"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35266DCD-47FE-409A-9CE4-1BF69F5563E1}" type="slidenum"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8838" name="Rectangle 6"/>
          <p:cNvSpPr>
            <a:spLocks noGrp="1" noChangeArrowheads="1"/>
          </p:cNvSpPr>
          <p:nvPr userDrawn="1"/>
        </p:nvSpPr>
        <p:spPr bwMode="auto">
          <a:xfrm>
            <a:off x="6553200" y="6309995"/>
            <a:ext cx="1905000" cy="3956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spcBef>
                <a:spcPct val="50000"/>
              </a:spcBef>
              <a:defRPr sz="1400">
                <a:ea typeface="宋体" panose="02010600030101010101" pitchFamily="2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1E7CE4-78B9-46D3-A574-A4017E076596}" type="slidenum">
              <a:rPr kumimoji="1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905" y="6167755"/>
            <a:ext cx="9142095" cy="690245"/>
          </a:xfrm>
          <a:prstGeom prst="rect">
            <a:avLst/>
          </a:prstGeom>
          <a:gradFill rotWithShape="0">
            <a:gsLst>
              <a:gs pos="0">
                <a:srgbClr val="CC99FF"/>
              </a:gs>
              <a:gs pos="100000">
                <a:srgbClr val="5E4776"/>
              </a:gs>
            </a:gsLst>
            <a:lin ang="5400000" scaled="1"/>
            <a:tileRect/>
          </a:gradFill>
          <a:ln w="9525">
            <a:noFill/>
          </a:ln>
        </p:spPr>
        <p:txBody>
          <a:bodyPr wrap="none" anchor="ctr" anchorCtr="0"/>
          <a:lstStyle/>
          <a:p>
            <a:pPr lvl="0" algn="ctr" eaLnBrk="0" hangingPunct="0"/>
            <a:endParaRPr lang="zh-CN" altLang="en-US" dirty="0">
              <a:latin typeface="Times New Roman" panose="02020603050405020304" pitchFamily="18" charset="0"/>
              <a:ea typeface="大黑体" charset="-122"/>
            </a:endParaRPr>
          </a:p>
        </p:txBody>
      </p:sp>
      <p:sp>
        <p:nvSpPr>
          <p:cNvPr id="9" name="Line 9"/>
          <p:cNvSpPr/>
          <p:nvPr userDrawn="1"/>
        </p:nvSpPr>
        <p:spPr>
          <a:xfrm flipH="1">
            <a:off x="1447165" y="6182360"/>
            <a:ext cx="635" cy="550545"/>
          </a:xfrm>
          <a:prstGeom prst="line">
            <a:avLst/>
          </a:prstGeom>
          <a:ln w="127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" name="Text Box 10"/>
          <p:cNvSpPr txBox="1"/>
          <p:nvPr userDrawn="1"/>
        </p:nvSpPr>
        <p:spPr>
          <a:xfrm>
            <a:off x="5791200" y="6167755"/>
            <a:ext cx="3352800" cy="690245"/>
          </a:xfrm>
          <a:prstGeom prst="rect">
            <a:avLst/>
          </a:prstGeom>
          <a:solidFill>
            <a:srgbClr val="800080"/>
          </a:solidFill>
          <a:ln w="12700">
            <a:noFill/>
          </a:ln>
        </p:spPr>
        <p:txBody>
          <a:bodyPr lIns="90000" tIns="46800" rIns="90000" bIns="46800" anchor="ctr" anchorCtr="0"/>
          <a:lstStyle/>
          <a:p>
            <a:pPr lvl="0" algn="ctr" eaLnBrk="0" hangingPunct="0">
              <a:spcBef>
                <a:spcPct val="5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Harmony Text" pitchFamily="34" charset="0"/>
                <a:ea typeface="宋体" panose="02010600030101010101" pitchFamily="2" charset="-122"/>
              </a:rPr>
              <a:t>厦门大学信息学院</a:t>
            </a:r>
            <a:endParaRPr lang="zh-CN" altLang="en-US" sz="1400" dirty="0">
              <a:solidFill>
                <a:schemeClr val="bg1"/>
              </a:solidFill>
              <a:latin typeface="Harmony Text" pitchFamily="34" charset="0"/>
              <a:ea typeface="宋体" panose="02010600030101010101" pitchFamily="2" charset="-122"/>
            </a:endParaRPr>
          </a:p>
        </p:txBody>
      </p:sp>
      <p:sp>
        <p:nvSpPr>
          <p:cNvPr id="11" name="Text Box 11"/>
          <p:cNvSpPr txBox="1"/>
          <p:nvPr userDrawn="1"/>
        </p:nvSpPr>
        <p:spPr>
          <a:xfrm>
            <a:off x="0" y="6337935"/>
            <a:ext cx="1371600" cy="52006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noAutofit/>
          </a:bodyPr>
          <a:lstStyle/>
          <a:p>
            <a:pPr lvl="0" algn="ctr" eaLnBrk="1" hangingPunct="1">
              <a:spcBef>
                <a:spcPct val="50000"/>
              </a:spcBef>
            </a:pPr>
            <a:r>
              <a:rPr lang="zh-CN" alt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第</a:t>
            </a:r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07</a:t>
            </a:r>
            <a:r>
              <a:rPr lang="zh-CN" altLang="en-US" sz="1400" dirty="0">
                <a:latin typeface="Times New Roman" panose="02020603050405020304" pitchFamily="18" charset="0"/>
                <a:ea typeface="宋体" panose="02010600030101010101" pitchFamily="2" charset="-122"/>
              </a:rPr>
              <a:t>章</a:t>
            </a:r>
            <a:endParaRPr lang="zh-CN" altLang="en-US" sz="1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35" name="Text Box 12"/>
          <p:cNvSpPr txBox="1"/>
          <p:nvPr userDrawn="1"/>
        </p:nvSpPr>
        <p:spPr>
          <a:xfrm>
            <a:off x="2642870" y="6344920"/>
            <a:ext cx="1626870" cy="38798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noAutofit/>
          </a:bodyPr>
          <a:lstStyle/>
          <a:p>
            <a:pPr lvl="0" eaLnBrk="1" hangingPunct="1">
              <a:spcBef>
                <a:spcPct val="5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面向对象程序设计</a:t>
            </a:r>
            <a:endParaRPr lang="zh-CN" altLang="en-US" sz="14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525" y="513373"/>
            <a:ext cx="9144000" cy="0"/>
          </a:xfrm>
          <a:prstGeom prst="line">
            <a:avLst/>
          </a:prstGeom>
          <a:solidFill>
            <a:srgbClr val="0B5FD1"/>
          </a:solidFill>
          <a:ln w="38100">
            <a:solidFill>
              <a:srgbClr val="0766D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圆角矩形 1"/>
          <p:cNvSpPr/>
          <p:nvPr userDrawn="1"/>
        </p:nvSpPr>
        <p:spPr>
          <a:xfrm>
            <a:off x="1764030" y="33020"/>
            <a:ext cx="5589905" cy="480060"/>
          </a:xfrm>
          <a:prstGeom prst="roundRect">
            <a:avLst>
              <a:gd name="adj" fmla="val 32539"/>
            </a:avLst>
          </a:prstGeom>
          <a:solidFill>
            <a:srgbClr val="0B5FD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宋体" panose="02010600030101010101" pitchFamily="2" charset="-122"/>
                <a:sym typeface="宋体" panose="02010600030101010101" pitchFamily="2" charset="-122"/>
              </a:rPr>
              <a:t>第</a:t>
            </a:r>
            <a:r>
              <a:rPr lang="en-US" altLang="zh-CN" sz="24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宋体" panose="02010600030101010101" pitchFamily="2" charset="-122"/>
                <a:sym typeface="宋体" panose="02010600030101010101" pitchFamily="2" charset="-122"/>
              </a:rPr>
              <a:t>7</a:t>
            </a:r>
            <a:r>
              <a:rPr lang="zh-CN" altLang="en-US" sz="24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宋体" panose="02010600030101010101" pitchFamily="2" charset="-122"/>
                <a:sym typeface="宋体" panose="02010600030101010101" pitchFamily="2" charset="-122"/>
              </a:rPr>
              <a:t>章 继承</a:t>
            </a:r>
            <a:endParaRPr lang="zh-CN" altLang="en-US" sz="240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前凸带形 2"/>
          <p:cNvSpPr/>
          <p:nvPr userDrawn="1"/>
        </p:nvSpPr>
        <p:spPr>
          <a:xfrm>
            <a:off x="10160" y="44450"/>
            <a:ext cx="1255395" cy="466090"/>
          </a:xfrm>
          <a:prstGeom prst="ribbon">
            <a:avLst/>
          </a:prstGeom>
          <a:solidFill>
            <a:srgbClr val="0B5FD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4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kumimoji="0" lang="en-US" altLang="zh-CN" sz="14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532495" y="0"/>
            <a:ext cx="485140" cy="4838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楷体_GB2312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楷体_GB2312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楷体_GB2312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楷体_GB2312" pitchFamily="49" charset="-122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楷体_GB2312" pitchFamily="49" charset="-122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楷体_GB2312" pitchFamily="49" charset="-122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楷体_GB2312" pitchFamily="49" charset="-122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anose="020B0604020202020204" pitchFamily="34" charset="0"/>
          <a:ea typeface="楷体_GB2312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0000"/>
        <a:buFont typeface="Wingdings" panose="05000000000000000000" pitchFamily="2" charset="2"/>
        <a:buChar char="¢"/>
        <a:defRPr sz="30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0000"/>
        <a:buFont typeface="Wingdings" panose="05000000000000000000" pitchFamily="2" charset="2"/>
        <a:buChar char="–"/>
        <a:defRPr sz="2800">
          <a:solidFill>
            <a:schemeClr val="tx2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•"/>
        <a:defRPr sz="2400">
          <a:solidFill>
            <a:schemeClr val="tx2"/>
          </a:solidFill>
          <a:latin typeface="+mn-lt"/>
          <a:ea typeface="宋体" panose="02010600030101010101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•"/>
        <a:defRPr sz="2000">
          <a:solidFill>
            <a:schemeClr val="tx2"/>
          </a:solidFill>
          <a:latin typeface="+mn-lt"/>
          <a:ea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•"/>
        <a:defRPr sz="2000">
          <a:solidFill>
            <a:schemeClr val="tx2"/>
          </a:solidFill>
          <a:latin typeface="+mn-lt"/>
          <a:ea typeface="宋体" panose="02010600030101010101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•"/>
        <a:defRPr sz="2000">
          <a:solidFill>
            <a:schemeClr val="tx2"/>
          </a:solidFill>
          <a:latin typeface="+mn-lt"/>
          <a:ea typeface="宋体" panose="02010600030101010101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•"/>
        <a:defRPr sz="2000">
          <a:solidFill>
            <a:schemeClr val="tx2"/>
          </a:solidFill>
          <a:latin typeface="+mn-lt"/>
          <a:ea typeface="宋体" panose="02010600030101010101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•"/>
        <a:defRPr sz="2000">
          <a:solidFill>
            <a:schemeClr val="tx2"/>
          </a:solidFill>
          <a:latin typeface="+mn-lt"/>
          <a:ea typeface="宋体" panose="02010600030101010101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•"/>
        <a:defRPr sz="2000">
          <a:solidFill>
            <a:schemeClr val="tx2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/>
          </p:cNvSpPr>
          <p:nvPr>
            <p:ph type="body"/>
          </p:nvPr>
        </p:nvSpPr>
        <p:spPr>
          <a:xfrm>
            <a:off x="1114425" y="2492375"/>
            <a:ext cx="3744913" cy="2100263"/>
          </a:xfrm>
        </p:spPr>
        <p:txBody>
          <a:bodyPr vert="horz" wrap="square" lIns="91440" tIns="45720" rIns="91440" bIns="45720" anchor="t" anchorCtr="0"/>
          <a:lstStyle/>
          <a:p>
            <a:pPr>
              <a:buNone/>
            </a:pPr>
            <a:r>
              <a:rPr lang="en-US" altLang="zh-CN" sz="2800" b="1" dirty="0"/>
              <a:t>7.1 </a:t>
            </a:r>
            <a:r>
              <a:rPr lang="zh-CN" altLang="zh-CN" sz="2800" b="1" dirty="0"/>
              <a:t>继承的概念</a:t>
            </a:r>
            <a:endParaRPr lang="zh-CN" altLang="zh-CN" sz="2800" b="1" dirty="0"/>
          </a:p>
          <a:p>
            <a:pPr>
              <a:buNone/>
            </a:pPr>
            <a:r>
              <a:rPr lang="en-US" altLang="zh-CN" sz="2800" b="1" dirty="0"/>
              <a:t>7.2 </a:t>
            </a:r>
            <a:r>
              <a:rPr lang="zh-CN" altLang="zh-CN" sz="2800" b="1" dirty="0"/>
              <a:t>单继承</a:t>
            </a:r>
            <a:endParaRPr lang="zh-CN" altLang="zh-CN" sz="2800" b="1" dirty="0"/>
          </a:p>
          <a:p>
            <a:pPr>
              <a:buNone/>
            </a:pPr>
            <a:r>
              <a:rPr lang="en-US" altLang="zh-CN" sz="2800" b="1" dirty="0">
                <a:solidFill>
                  <a:srgbClr val="0070C0"/>
                </a:solidFill>
              </a:rPr>
              <a:t>7.3 </a:t>
            </a:r>
            <a:r>
              <a:rPr lang="zh-CN" altLang="zh-CN" sz="2800" b="1" dirty="0">
                <a:solidFill>
                  <a:srgbClr val="0070C0"/>
                </a:solidFill>
              </a:rPr>
              <a:t>虚函数与动态绑定</a:t>
            </a:r>
            <a:endParaRPr lang="zh-CN" altLang="zh-CN" sz="2800" b="1" dirty="0">
              <a:solidFill>
                <a:srgbClr val="0070C0"/>
              </a:solidFill>
            </a:endParaRPr>
          </a:p>
          <a:p>
            <a:pPr>
              <a:buNone/>
            </a:pPr>
            <a:r>
              <a:rPr lang="en-US" altLang="zh-CN" sz="2800" b="1" dirty="0"/>
              <a:t>7.4 </a:t>
            </a:r>
            <a:r>
              <a:rPr lang="zh-CN" altLang="zh-CN" sz="2800" b="1" dirty="0"/>
              <a:t>多继承</a:t>
            </a:r>
            <a:endParaRPr lang="zh-CN" altLang="zh-CN" sz="2800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098" name="Rectangle 2"/>
          <p:cNvSpPr>
            <a:spLocks noGrp="1"/>
          </p:cNvSpPr>
          <p:nvPr/>
        </p:nvSpPr>
        <p:spPr>
          <a:xfrm>
            <a:off x="1547495" y="332105"/>
            <a:ext cx="6831013" cy="17526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ctr" anchorCtr="0"/>
          <a:lstStyle>
            <a:lvl1pPr lvl="0">
              <a:buClrTx/>
              <a:buSzTx/>
              <a:buFontTx/>
              <a:defRPr/>
            </a:lvl1pPr>
          </a:lstStyle>
          <a:p>
            <a:pPr lvl="0"/>
            <a:r>
              <a:rPr lang="zh-CN" altLang="zh-CN" sz="5400" b="1" dirty="0"/>
              <a:t>第</a:t>
            </a:r>
            <a:r>
              <a:rPr lang="zh-CN" altLang="en-US" sz="5400" b="1" dirty="0"/>
              <a:t>七</a:t>
            </a:r>
            <a:r>
              <a:rPr lang="zh-CN" altLang="zh-CN" sz="5400" b="1" dirty="0"/>
              <a:t>章 </a:t>
            </a:r>
            <a:r>
              <a:rPr lang="en-US" altLang="zh-CN" sz="5400" b="1" dirty="0"/>
              <a:t> </a:t>
            </a:r>
            <a:r>
              <a:rPr lang="zh-CN" altLang="zh-CN" sz="5400" b="1" dirty="0"/>
              <a:t>继承</a:t>
            </a:r>
            <a:endParaRPr lang="zh-CN" altLang="zh-CN" sz="5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3"/>
          <p:cNvSpPr>
            <a:spLocks noGrp="1"/>
          </p:cNvSpPr>
          <p:nvPr>
            <p:ph type="body"/>
          </p:nvPr>
        </p:nvSpPr>
        <p:spPr>
          <a:xfrm>
            <a:off x="323850" y="1196752"/>
            <a:ext cx="8320088" cy="4929187"/>
          </a:xfrm>
        </p:spPr>
        <p:txBody>
          <a:bodyPr vert="horz" wrap="square" lIns="91440" tIns="45720" rIns="91440" bIns="45720" anchor="t" anchorCtr="0"/>
          <a:lstStyle/>
          <a:p>
            <a:pPr>
              <a:lnSpc>
                <a:spcPct val="80000"/>
              </a:lnSpc>
            </a:pPr>
            <a:r>
              <a:rPr lang="zh-CN" altLang="en-US" sz="2800" b="1" dirty="0"/>
              <a:t>全面的例子</a:t>
            </a:r>
            <a:endParaRPr lang="en-US" altLang="zh-CN" sz="2800" b="1" dirty="0"/>
          </a:p>
          <a:p>
            <a:pPr>
              <a:lnSpc>
                <a:spcPct val="80000"/>
              </a:lnSpc>
            </a:pPr>
            <a:endParaRPr lang="en-US" altLang="zh-CN" sz="1000" b="1" dirty="0"/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A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A() { f(); 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~A();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</a:t>
            </a:r>
            <a:r>
              <a:rPr lang="zh-CN" altLang="zh-CN" sz="2000" b="1" dirty="0">
                <a:solidFill>
                  <a:srgbClr val="FF0000"/>
                </a:solidFill>
                <a:cs typeface="Times New Roman" panose="02020603050405020304" pitchFamily="18" charset="0"/>
              </a:rPr>
              <a:t>virtual void f();</a:t>
            </a:r>
            <a:endParaRPr lang="zh-CN" altLang="zh-CN" sz="20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void g();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void h()</a:t>
            </a:r>
            <a:r>
              <a:rPr lang="en-US" altLang="zh-CN" sz="2000" b="1" dirty="0">
                <a:cs typeface="Times New Roman" panose="02020603050405020304" pitchFamily="18" charset="0"/>
              </a:rPr>
              <a:t> { f(); g(); }</a:t>
            </a:r>
            <a:r>
              <a:rPr lang="zh-CN" altLang="zh-CN" sz="2000" b="1" dirty="0">
                <a:cs typeface="Times New Roman" panose="02020603050405020304" pitchFamily="18" charset="0"/>
              </a:rPr>
              <a:t> </a:t>
            </a:r>
            <a:endParaRPr lang="en-US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spcAft>
                <a:spcPts val="600"/>
              </a:spcAft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B: public A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~B();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</a:t>
            </a:r>
            <a:r>
              <a:rPr lang="zh-CN" altLang="zh-CN" sz="2000" b="1" dirty="0">
                <a:solidFill>
                  <a:srgbClr val="FF0000"/>
                </a:solidFill>
                <a:cs typeface="Times New Roman" panose="02020603050405020304" pitchFamily="18" charset="0"/>
              </a:rPr>
              <a:t>     void f(); </a:t>
            </a:r>
            <a:endParaRPr lang="zh-CN" altLang="zh-CN" sz="20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void g(); 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zh-CN" altLang="zh-CN" sz="2000" b="1" dirty="0">
              <a:ea typeface="Times New Roman" panose="02020603050405020304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1524000" y="101625"/>
            <a:ext cx="7405688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36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7.3.2 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虚函数</a:t>
            </a:r>
            <a:r>
              <a:rPr kumimoji="0" lang="zh-CN" altLang="en-US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与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消息的动态绑定</a:t>
            </a:r>
            <a:endParaRPr kumimoji="0" lang="zh-CN" altLang="zh-CN" sz="36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071938" y="1844824"/>
            <a:ext cx="4929188" cy="43100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A *p;</a:t>
            </a:r>
            <a:endParaRPr kumimoji="0" lang="zh-CN" altLang="zh-CN" sz="2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p =</a:t>
            </a:r>
            <a:r>
              <a:rPr kumimoji="0" lang="en-US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 new A</a:t>
            </a: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;</a:t>
            </a:r>
            <a:r>
              <a:rPr kumimoji="0" lang="en-US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 //调用A::A()和A::f</a:t>
            </a:r>
            <a:endParaRPr kumimoji="0" lang="en-US" altLang="zh-CN" sz="2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p-&gt;f();  </a:t>
            </a:r>
            <a:r>
              <a:rPr kumimoji="0" lang="en-US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//调用A::f</a:t>
            </a:r>
            <a:endParaRPr kumimoji="0" lang="zh-CN" altLang="zh-CN" sz="2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p-&gt;g();  //调用A::g</a:t>
            </a:r>
            <a:endParaRPr kumimoji="0" lang="zh-CN" altLang="zh-CN" sz="2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p-&gt;h();  //调用A::h</a:t>
            </a:r>
            <a:r>
              <a:rPr kumimoji="0" lang="zh-CN" altLang="en-US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、</a:t>
            </a: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A::f和A::g</a:t>
            </a:r>
            <a:endParaRPr kumimoji="0" lang="en-US" altLang="zh-CN" sz="2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zh-CN" sz="1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delete p;  </a:t>
            </a:r>
            <a:r>
              <a:rPr kumimoji="0" lang="en-US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//调用A::~A()</a:t>
            </a:r>
            <a:r>
              <a:rPr kumimoji="0" lang="en-US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en-US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和</a:t>
            </a:r>
            <a:r>
              <a:rPr kumimoji="0" lang="en-US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A::</a:t>
            </a:r>
            <a:r>
              <a:rPr kumimoji="0" lang="en-US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f</a:t>
            </a:r>
            <a:endParaRPr kumimoji="0" lang="en-US" altLang="zh-CN" sz="2000" b="1" kern="0" cap="none" spc="0" normalizeH="0" baseline="0" noProof="0" dirty="0">
              <a:solidFill>
                <a:srgbClr val="FF0000"/>
              </a:solidFill>
              <a:latin typeface="+mn-lt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33040" y="1125220"/>
            <a:ext cx="647382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为了能对虚函数的动态绑定有一个较全面的掌握，下面的程序给出了虚函数动态绑定的各种情况: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636010" y="5087620"/>
            <a:ext cx="4572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defRPr/>
            </a:pPr>
            <a:r>
              <a:rPr lang="en-US" altLang="zh-CN" sz="18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A::h</a:t>
            </a:r>
            <a:r>
              <a:rPr lang="zh-CN" altLang="en-US" sz="18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的意思是</a:t>
            </a:r>
            <a:r>
              <a:rPr lang="en-US" altLang="zh-CN" sz="18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B</a:t>
            </a:r>
            <a:r>
              <a:rPr lang="zh-CN" altLang="en-US" sz="18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从</a:t>
            </a:r>
            <a:r>
              <a:rPr lang="en-US" altLang="zh-CN" sz="18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A</a:t>
            </a:r>
            <a:r>
              <a:rPr lang="zh-CN" altLang="en-US" sz="18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中继承来的</a:t>
            </a:r>
            <a:r>
              <a:rPr lang="en-US" altLang="zh-CN" sz="18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h</a:t>
            </a:r>
            <a:endParaRPr lang="en-US" altLang="zh-CN" sz="1800" noProof="0">
              <a:ln>
                <a:noFill/>
              </a:ln>
              <a:effectLst/>
              <a:uLnTx/>
              <a:uFillTx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3"/>
          <p:cNvSpPr>
            <a:spLocks noGrp="1"/>
          </p:cNvSpPr>
          <p:nvPr>
            <p:ph type="body"/>
          </p:nvPr>
        </p:nvSpPr>
        <p:spPr>
          <a:xfrm>
            <a:off x="323850" y="1196752"/>
            <a:ext cx="8320088" cy="4929187"/>
          </a:xfrm>
        </p:spPr>
        <p:txBody>
          <a:bodyPr vert="horz" wrap="square" lIns="91440" tIns="45720" rIns="91440" bIns="45720" anchor="t" anchorCtr="0"/>
          <a:lstStyle/>
          <a:p>
            <a:pPr>
              <a:lnSpc>
                <a:spcPct val="80000"/>
              </a:lnSpc>
            </a:pPr>
            <a:r>
              <a:rPr lang="zh-CN" altLang="en-US" sz="2800" b="1" dirty="0"/>
              <a:t>全面的例子</a:t>
            </a:r>
            <a:endParaRPr lang="en-US" altLang="zh-CN" sz="2800" b="1" dirty="0"/>
          </a:p>
          <a:p>
            <a:pPr>
              <a:lnSpc>
                <a:spcPct val="80000"/>
              </a:lnSpc>
            </a:pPr>
            <a:endParaRPr lang="en-US" altLang="zh-CN" sz="1000" b="1" dirty="0"/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A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A() { f(); 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~A();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</a:t>
            </a:r>
            <a:r>
              <a:rPr lang="zh-CN" altLang="zh-CN" sz="2000" b="1" dirty="0">
                <a:solidFill>
                  <a:srgbClr val="FF0000"/>
                </a:solidFill>
                <a:cs typeface="Times New Roman" panose="02020603050405020304" pitchFamily="18" charset="0"/>
              </a:rPr>
              <a:t>virtual void f();</a:t>
            </a:r>
            <a:endParaRPr lang="zh-CN" altLang="zh-CN" sz="20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void g();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void h()</a:t>
            </a:r>
            <a:r>
              <a:rPr lang="en-US" altLang="zh-CN" sz="2000" b="1" dirty="0">
                <a:cs typeface="Times New Roman" panose="02020603050405020304" pitchFamily="18" charset="0"/>
              </a:rPr>
              <a:t> { f(); g(); }</a:t>
            </a:r>
            <a:r>
              <a:rPr lang="zh-CN" altLang="zh-CN" sz="2000" b="1" dirty="0">
                <a:cs typeface="Times New Roman" panose="02020603050405020304" pitchFamily="18" charset="0"/>
              </a:rPr>
              <a:t> </a:t>
            </a:r>
            <a:endParaRPr lang="en-US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spcAft>
                <a:spcPts val="600"/>
              </a:spcAft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B: public A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~B();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</a:t>
            </a:r>
            <a:r>
              <a:rPr lang="zh-CN" altLang="zh-CN" sz="2000" b="1" dirty="0">
                <a:solidFill>
                  <a:srgbClr val="FF0000"/>
                </a:solidFill>
                <a:cs typeface="Times New Roman" panose="02020603050405020304" pitchFamily="18" charset="0"/>
              </a:rPr>
              <a:t>     void f(); </a:t>
            </a:r>
            <a:endParaRPr lang="zh-CN" altLang="zh-CN" sz="20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void g(); 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zh-CN" altLang="zh-CN" sz="2000" b="1" dirty="0">
              <a:ea typeface="Times New Roman" panose="02020603050405020304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1524000" y="101625"/>
            <a:ext cx="7405688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36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7.3.2 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虚函数</a:t>
            </a:r>
            <a:r>
              <a:rPr kumimoji="0" lang="zh-CN" altLang="en-US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与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消息的动态绑定</a:t>
            </a:r>
            <a:endParaRPr kumimoji="0" lang="zh-CN" altLang="zh-CN" sz="36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072255" y="1196975"/>
            <a:ext cx="4929505" cy="466153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zh-CN" sz="1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p = new B;</a:t>
            </a:r>
            <a:r>
              <a:rPr kumimoji="0" lang="en-US" altLang="zh-CN" sz="2000" b="1" kern="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  </a:t>
            </a: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//调用B::B()</a:t>
            </a:r>
            <a:r>
              <a:rPr kumimoji="0" lang="zh-CN" altLang="en-US" sz="2000" b="1" kern="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、</a:t>
            </a: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A::A()和</a:t>
            </a:r>
            <a:r>
              <a:rPr kumimoji="0" lang="zh-CN" altLang="zh-CN" sz="2000" b="1" u="sng" kern="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A::f</a:t>
            </a:r>
            <a:endParaRPr kumimoji="0" lang="zh-CN" altLang="zh-CN" sz="2000" b="1" u="sng" kern="0" cap="none" spc="0" normalizeH="0" baseline="0" noProof="0" dirty="0">
              <a:solidFill>
                <a:srgbClr val="0070C0"/>
              </a:solidFill>
              <a:latin typeface="Arial" panose="020B0604020202020204" pitchFamily="34" charset="0"/>
              <a:ea typeface="楷体_GB2312" pitchFamily="49" charset="-122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u="sng" kern="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基类构造函数对虚函数调用采用静态绑定</a:t>
            </a:r>
            <a:endParaRPr kumimoji="0" lang="zh-CN" altLang="zh-CN" sz="2000" b="1" u="sng" kern="0" cap="none" spc="0" normalizeH="0" baseline="0" noProof="0" dirty="0">
              <a:solidFill>
                <a:srgbClr val="0070C0"/>
              </a:solidFill>
              <a:latin typeface="Arial" panose="020B0604020202020204" pitchFamily="34" charset="0"/>
              <a:ea typeface="楷体_GB2312" pitchFamily="49" charset="-122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zh-CN" sz="2000" b="1" u="sng" kern="0" cap="none" spc="0" normalizeH="0" baseline="0" noProof="0" dirty="0">
              <a:solidFill>
                <a:srgbClr val="0070C0"/>
              </a:solidFill>
              <a:latin typeface="Arial" panose="020B0604020202020204" pitchFamily="34" charset="0"/>
              <a:ea typeface="楷体_GB2312" pitchFamily="49" charset="-122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p-&gt;f(); </a:t>
            </a:r>
            <a:r>
              <a:rPr kumimoji="0" lang="en-US" altLang="zh-CN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     </a:t>
            </a: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   </a:t>
            </a: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//调用B::f</a:t>
            </a:r>
            <a:r>
              <a:rPr kumimoji="0" lang="zh-CN" altLang="en-US" sz="2000" b="1" kern="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 </a:t>
            </a:r>
            <a:r>
              <a:rPr kumimoji="0" lang="zh-CN" altLang="en-US" sz="2000" b="1" kern="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，动</a:t>
            </a: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态绑定</a:t>
            </a:r>
            <a:endParaRPr kumimoji="0" lang="zh-CN" altLang="zh-CN" sz="2000" b="1" kern="0" cap="none" spc="0" normalizeH="0" baseline="0" noProof="0" dirty="0">
              <a:solidFill>
                <a:srgbClr val="0070C0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p-&gt;A::f();</a:t>
            </a:r>
            <a:r>
              <a:rPr kumimoji="0" lang="en-US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    </a:t>
            </a:r>
            <a:r>
              <a:rPr kumimoji="0" lang="zh-CN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//调用A::f</a:t>
            </a:r>
            <a:r>
              <a:rPr kumimoji="0" lang="zh-CN" altLang="en-US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，类名受限访问</a:t>
            </a:r>
            <a:endParaRPr kumimoji="0" lang="zh-CN" altLang="en-US" sz="2000" b="1" kern="0" cap="none" spc="0" normalizeH="0" baseline="0" noProof="0" dirty="0">
              <a:solidFill>
                <a:srgbClr val="FF0000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对基类名受限的虚函数调用采用静态绑定</a:t>
            </a:r>
            <a:endParaRPr kumimoji="0" lang="zh-CN" altLang="zh-CN" sz="2000" b="1" kern="0" cap="none" spc="0" normalizeH="0" baseline="0" noProof="0" dirty="0">
              <a:solidFill>
                <a:srgbClr val="FF0000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p-&gt;g();  </a:t>
            </a:r>
            <a:r>
              <a:rPr kumimoji="0" lang="en-US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       </a:t>
            </a: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//调用A::g</a:t>
            </a:r>
            <a:r>
              <a:rPr kumimoji="0" lang="zh-CN" altLang="en-US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，</a:t>
            </a: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静态绑定</a:t>
            </a:r>
            <a:endParaRPr kumimoji="0" lang="zh-CN" altLang="zh-CN" sz="2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对非虚函数的调用采用静态绑定</a:t>
            </a:r>
            <a:endParaRPr kumimoji="0" lang="zh-CN" altLang="zh-CN" sz="2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zh-CN" sz="2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p-&gt;h();  </a:t>
            </a:r>
            <a:r>
              <a:rPr kumimoji="0" lang="en-US" altLang="zh-CN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       </a:t>
            </a: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//调用</a:t>
            </a:r>
            <a:r>
              <a:rPr kumimoji="0" lang="en-US" altLang="zh-CN" sz="2000" b="1" i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A</a:t>
            </a:r>
            <a:r>
              <a:rPr kumimoji="0" lang="zh-CN" altLang="zh-CN" sz="2000" b="1" i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::h</a:t>
            </a:r>
            <a:r>
              <a:rPr kumimoji="0" lang="zh-CN" altLang="en-US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、</a:t>
            </a: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latin typeface="+mn-lt"/>
                <a:ea typeface="+mn-ea"/>
                <a:cs typeface="Times New Roman" panose="02020603050405020304" pitchFamily="18" charset="0"/>
              </a:rPr>
              <a:t>B::f和</a:t>
            </a:r>
            <a:r>
              <a:rPr kumimoji="0" lang="zh-CN" altLang="zh-CN" sz="2000" b="1" kern="0" cap="none" spc="0" normalizeH="0" baseline="0" noProof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Times New Roman" panose="02020603050405020304" pitchFamily="18" charset="0"/>
              </a:rPr>
              <a:t>A::g</a:t>
            </a:r>
            <a:endParaRPr kumimoji="0" lang="en-US" altLang="zh-CN" sz="2000" b="1" kern="0" cap="none" spc="0" normalizeH="0" baseline="0" noProof="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zh-CN" sz="1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chemeClr val="tx2"/>
                </a:solidFill>
                <a:latin typeface="+mn-lt"/>
                <a:ea typeface="+mn-ea"/>
                <a:cs typeface="Times New Roman" panose="02020603050405020304" pitchFamily="18" charset="0"/>
              </a:rPr>
              <a:t>.......</a:t>
            </a:r>
            <a:endParaRPr kumimoji="0" lang="zh-CN" altLang="zh-CN" sz="2000" b="1" kern="0" cap="none" spc="0" normalizeH="0" baseline="0" noProof="0" dirty="0">
              <a:solidFill>
                <a:schemeClr val="tx2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285750" marR="0" indent="-28575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delete p;  </a:t>
            </a:r>
            <a:r>
              <a:rPr kumimoji="0" lang="en-US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//调用A::~A()和</a:t>
            </a:r>
            <a:r>
              <a:rPr lang="zh-CN" altLang="zh-CN" sz="2000" b="1" kern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  <a:sym typeface="+mn-ea"/>
              </a:rPr>
              <a:t>A::f</a:t>
            </a:r>
            <a:r>
              <a:rPr kumimoji="0" lang="zh-CN" altLang="zh-CN" sz="2000" b="1" kern="0" cap="none" spc="0" normalizeH="0" baseline="0" noProof="0" dirty="0">
                <a:solidFill>
                  <a:srgbClr val="FF0000"/>
                </a:solidFill>
                <a:latin typeface="+mn-lt"/>
                <a:ea typeface="+mn-ea"/>
                <a:cs typeface="Times New Roman" panose="02020603050405020304" pitchFamily="18" charset="0"/>
              </a:rPr>
              <a:t>，(基类析构函数对虚函数调用采用静态绑定)，没有调用B::~B()</a:t>
            </a:r>
            <a:endParaRPr kumimoji="0" lang="zh-CN" altLang="zh-CN" sz="2000" b="1" kern="0" cap="none" spc="0" normalizeH="0" baseline="0" noProof="0" dirty="0">
              <a:solidFill>
                <a:srgbClr val="FF0000"/>
              </a:solidFill>
              <a:latin typeface="+mn-lt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819400" y="5733415"/>
            <a:ext cx="6182995" cy="352425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t">
            <a:spAutoFit/>
          </a:bodyPr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defRPr/>
            </a:pPr>
            <a:r>
              <a:rPr lang="en-US" altLang="zh-CN" sz="17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B::f</a:t>
            </a:r>
            <a:r>
              <a:rPr lang="zh-CN" altLang="en-US" sz="17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是由于动态绑定，因为调用</a:t>
            </a:r>
            <a:r>
              <a:rPr lang="en-US" altLang="zh-CN" sz="17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h</a:t>
            </a:r>
            <a:r>
              <a:rPr lang="zh-CN" altLang="en-US" sz="17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时的</a:t>
            </a:r>
            <a:r>
              <a:rPr lang="en-US" altLang="zh-CN" sz="17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this</a:t>
            </a:r>
            <a:r>
              <a:rPr lang="zh-CN" altLang="en-US" sz="17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指针指向</a:t>
            </a:r>
            <a:r>
              <a:rPr lang="en-US" altLang="zh-CN" sz="17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b</a:t>
            </a:r>
            <a:endParaRPr lang="en-US" altLang="zh-CN" sz="1700" noProof="0">
              <a:ln>
                <a:noFill/>
              </a:ln>
              <a:effectLst/>
              <a:uLnTx/>
              <a:uFillTx/>
              <a:ea typeface="宋体" panose="0201060003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43530" y="6165215"/>
            <a:ext cx="6064250" cy="583565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 A::g</a:t>
            </a:r>
            <a:r>
              <a:rPr lang="zh-CN" altLang="en-US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是因为</a:t>
            </a:r>
            <a:r>
              <a:rPr lang="en-US" altLang="zh-CN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g</a:t>
            </a:r>
            <a:r>
              <a:rPr lang="zh-CN" altLang="en-US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是普通函数，所以静态绑定 </a:t>
            </a:r>
            <a:r>
              <a:rPr lang="en-US" altLang="zh-CN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- </a:t>
            </a:r>
            <a:r>
              <a:rPr lang="zh-CN" altLang="en-US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又由于</a:t>
            </a:r>
            <a:r>
              <a:rPr lang="en-US" altLang="zh-CN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h</a:t>
            </a:r>
            <a:r>
              <a:rPr lang="zh-CN" altLang="en-US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的形参是</a:t>
            </a:r>
            <a:r>
              <a:rPr lang="en-US" altLang="zh-CN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A</a:t>
            </a:r>
            <a:r>
              <a:rPr lang="zh-CN" altLang="en-US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* </a:t>
            </a:r>
            <a:r>
              <a:rPr lang="en-US" altLang="zh-CN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this - </a:t>
            </a:r>
            <a:r>
              <a:rPr lang="zh-CN" altLang="en-US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所以调用</a:t>
            </a:r>
            <a:r>
              <a:rPr lang="en-US" altLang="zh-CN" sz="160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  <a:sym typeface="+mn-ea"/>
              </a:rPr>
              <a:t>A::g</a:t>
            </a:r>
            <a:endParaRPr lang="en-US" altLang="zh-CN" sz="1600" noProof="0">
              <a:ln>
                <a:noFill/>
              </a:ln>
              <a:effectLst/>
              <a:uLnTx/>
              <a:uFillTx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/>
          </p:cNvSpPr>
          <p:nvPr>
            <p:ph type="body"/>
          </p:nvPr>
        </p:nvSpPr>
        <p:spPr>
          <a:xfrm>
            <a:off x="323850" y="1268760"/>
            <a:ext cx="7966075" cy="4929187"/>
          </a:xfrm>
        </p:spPr>
        <p:txBody>
          <a:bodyPr vert="horz" wrap="square" lIns="91440" tIns="45720" rIns="91440" bIns="45720" anchor="t" anchorCtr="0"/>
          <a:lstStyle/>
          <a:p>
            <a:pPr>
              <a:lnSpc>
                <a:spcPct val="80000"/>
              </a:lnSpc>
            </a:pPr>
            <a:r>
              <a:rPr lang="zh-CN" altLang="en-US" sz="2800" b="1" dirty="0"/>
              <a:t>全面的例子</a:t>
            </a:r>
            <a:endParaRPr lang="en-US" altLang="zh-CN" sz="2800" b="1" dirty="0"/>
          </a:p>
          <a:p>
            <a:pPr>
              <a:lnSpc>
                <a:spcPct val="80000"/>
              </a:lnSpc>
            </a:pPr>
            <a:endParaRPr lang="en-US" altLang="zh-CN" sz="1000" b="1" dirty="0"/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A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A() { f(); 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~A();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</a:t>
            </a:r>
            <a:r>
              <a:rPr lang="zh-CN" altLang="zh-CN" sz="2000" b="1" dirty="0">
                <a:solidFill>
                  <a:srgbClr val="FF0000"/>
                </a:solidFill>
                <a:cs typeface="Times New Roman" panose="02020603050405020304" pitchFamily="18" charset="0"/>
              </a:rPr>
              <a:t>virtual void f();</a:t>
            </a:r>
            <a:endParaRPr lang="zh-CN" altLang="zh-CN" sz="20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void g();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void h() { f(); g(); 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spcAft>
                <a:spcPts val="600"/>
              </a:spcAft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B: public A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~B();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</a:t>
            </a:r>
            <a:r>
              <a:rPr lang="zh-CN" altLang="zh-CN" sz="2000" b="1" dirty="0">
                <a:solidFill>
                  <a:srgbClr val="FF0000"/>
                </a:solidFill>
                <a:cs typeface="Times New Roman" panose="02020603050405020304" pitchFamily="18" charset="0"/>
              </a:rPr>
              <a:t>void f(); </a:t>
            </a:r>
            <a:endParaRPr lang="zh-CN" altLang="zh-CN" sz="20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void g(); 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zh-CN" altLang="zh-CN" sz="2000" b="1" dirty="0">
              <a:ea typeface="Times New Roman" panose="02020603050405020304" pitchFamily="18" charset="0"/>
            </a:endParaRPr>
          </a:p>
        </p:txBody>
      </p:sp>
      <p:sp>
        <p:nvSpPr>
          <p:cNvPr id="53251" name="Rectangle 3"/>
          <p:cNvSpPr txBox="1">
            <a:spLocks noChangeArrowheads="1"/>
          </p:cNvSpPr>
          <p:nvPr/>
        </p:nvSpPr>
        <p:spPr bwMode="auto">
          <a:xfrm>
            <a:off x="4716463" y="2243138"/>
            <a:ext cx="4027488" cy="38290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......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a;  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 </a:t>
            </a: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//调用A::A()和A::f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a.f();  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</a:t>
            </a: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//调用A::f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a.g();  //调用A::g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a.h();  //调用A::h、A::f和A::g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B b; 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 </a:t>
            </a: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//调用B::B()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、</a:t>
            </a: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A::A()和</a:t>
            </a:r>
            <a:r>
              <a:rPr kumimoji="0" lang="zh-CN" altLang="zh-CN" sz="2000" b="1" u="sng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A::f</a:t>
            </a:r>
            <a:endParaRPr kumimoji="0" lang="zh-CN" altLang="zh-CN" sz="2000" b="1" u="sng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b.f();  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</a:t>
            </a: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//调用B::f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b.g();  //调用B::g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b.h();  //调用</a:t>
            </a:r>
            <a:r>
              <a:rPr kumimoji="0" lang="en-US" altLang="zh-CN" sz="2000" b="1" i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zh-CN" sz="2000" b="1" i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::h</a:t>
            </a: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、B::f和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::g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L="342900" marR="0" indent="-342900" defTabSz="914400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0000"/>
              <a:buFontTx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......</a:t>
            </a:r>
            <a:endParaRPr kumimoji="0" lang="zh-CN" altLang="zh-CN" sz="2000" b="1" kern="1200" cap="none" spc="0" normalizeH="0" baseline="0" noProof="0" dirty="0">
              <a:solidFill>
                <a:srgbClr val="FF000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1524000" y="116632"/>
            <a:ext cx="7405688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36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7.3.2 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虚函数</a:t>
            </a:r>
            <a:r>
              <a:rPr kumimoji="0" lang="zh-CN" altLang="en-US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与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消息的动态绑定</a:t>
            </a:r>
            <a:endParaRPr kumimoji="0" lang="zh-CN" altLang="zh-CN" sz="36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/>
          </p:cNvSpPr>
          <p:nvPr>
            <p:ph type="body"/>
          </p:nvPr>
        </p:nvSpPr>
        <p:spPr>
          <a:xfrm>
            <a:off x="898843" y="1196340"/>
            <a:ext cx="7500937" cy="3500438"/>
          </a:xfrm>
        </p:spPr>
        <p:txBody>
          <a:bodyPr vert="horz" wrap="square" lIns="91440" tIns="45720" rIns="91440" bIns="45720" anchor="t" anchorCtr="0"/>
          <a:lstStyle/>
          <a:p>
            <a:pPr marL="342900" lvl="1" indent="-342900">
              <a:buFont typeface="Wingdings" panose="05000000000000000000" pitchFamily="2" charset="2"/>
              <a:buChar char="¢"/>
            </a:pPr>
            <a:r>
              <a:rPr lang="zh-CN" altLang="en-US" b="1" dirty="0"/>
              <a:t>若想通过基类的指针或引用来</a:t>
            </a:r>
            <a:r>
              <a:rPr lang="zh-CN" altLang="en-US" b="1" dirty="0">
                <a:solidFill>
                  <a:srgbClr val="FF0000"/>
                </a:solidFill>
              </a:rPr>
              <a:t>访问派生类中新定义的成员函数</a:t>
            </a:r>
            <a:r>
              <a:rPr lang="zh-CN" altLang="en-US" b="1" dirty="0"/>
              <a:t>，则需使用</a:t>
            </a:r>
            <a:r>
              <a:rPr lang="zh-CN" altLang="en-US" b="1" dirty="0">
                <a:solidFill>
                  <a:srgbClr val="0070C0"/>
                </a:solidFill>
              </a:rPr>
              <a:t>类型转换</a:t>
            </a:r>
            <a:r>
              <a:rPr lang="zh-CN" altLang="en-US" b="1" dirty="0"/>
              <a:t>。</a:t>
            </a:r>
            <a:endParaRPr lang="en-US" altLang="zh-CN" b="1" dirty="0"/>
          </a:p>
          <a:p>
            <a:pPr marL="342900" lvl="1" indent="-342900">
              <a:buFont typeface="Wingdings" panose="05000000000000000000" pitchFamily="2" charset="2"/>
              <a:buChar char="¢"/>
            </a:pPr>
            <a:endParaRPr lang="zh-CN" altLang="en-US" b="1" dirty="0"/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782955" y="190500"/>
            <a:ext cx="814705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36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7.3.2 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虚函数</a:t>
            </a:r>
            <a:r>
              <a:rPr kumimoji="0" lang="zh-CN" altLang="en-US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与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消息的动态绑定</a:t>
            </a:r>
            <a:r>
              <a:rPr kumimoji="0" lang="en-US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 P282</a:t>
            </a:r>
            <a:endParaRPr kumimoji="0" lang="en-US" altLang="zh-CN" sz="3600" b="1" kern="0" cap="none" spc="0" normalizeH="0" baseline="0" noProof="0" dirty="0">
              <a:solidFill>
                <a:srgbClr val="000000"/>
              </a:solidFill>
              <a:latin typeface="Arial" panose="020B0604020202020204"/>
              <a:ea typeface="楷体_GB2312"/>
              <a:cs typeface="+mj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15" y="2132965"/>
            <a:ext cx="3078480" cy="25558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5795" y="2164715"/>
            <a:ext cx="5923280" cy="25285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195" y="4749165"/>
            <a:ext cx="9050655" cy="14198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15" y="1412875"/>
            <a:ext cx="8946515" cy="34848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/>
          </p:cNvSpPr>
          <p:nvPr>
            <p:ph type="title"/>
          </p:nvPr>
        </p:nvSpPr>
        <p:spPr>
          <a:xfrm>
            <a:off x="1593850" y="190500"/>
            <a:ext cx="7010400" cy="1527175"/>
          </a:xfrm>
        </p:spPr>
        <p:txBody>
          <a:bodyPr vert="horz" wrap="square" lIns="91440" tIns="45720" rIns="91440" bIns="45720" anchor="ctr" anchorCtr="0"/>
          <a:lstStyle/>
          <a:p>
            <a:r>
              <a:rPr lang="en-US" altLang="zh-CN" b="1" dirty="0"/>
              <a:t>7.3.3 </a:t>
            </a:r>
            <a:r>
              <a:rPr lang="zh-CN" altLang="zh-CN" b="1" dirty="0"/>
              <a:t>纯虚函数和抽象类 </a:t>
            </a:r>
            <a:endParaRPr lang="zh-CN" altLang="zh-CN" b="1" dirty="0"/>
          </a:p>
        </p:txBody>
      </p:sp>
      <p:sp>
        <p:nvSpPr>
          <p:cNvPr id="21507" name="Rectangle 3"/>
          <p:cNvSpPr>
            <a:spLocks noGrp="1"/>
          </p:cNvSpPr>
          <p:nvPr>
            <p:ph type="body"/>
          </p:nvPr>
        </p:nvSpPr>
        <p:spPr>
          <a:xfrm>
            <a:off x="684213" y="2335213"/>
            <a:ext cx="7704137" cy="3614737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zh-CN" sz="2800" b="1" dirty="0">
                <a:solidFill>
                  <a:srgbClr val="FF0000"/>
                </a:solidFill>
                <a:cs typeface="Times New Roman" panose="02020603050405020304" pitchFamily="18" charset="0"/>
              </a:rPr>
              <a:t>纯虚函数</a:t>
            </a:r>
            <a:r>
              <a:rPr lang="zh-CN" altLang="zh-CN" sz="2800" b="1" dirty="0">
                <a:cs typeface="Times New Roman" panose="02020603050405020304" pitchFamily="18" charset="0"/>
              </a:rPr>
              <a:t>指</a:t>
            </a:r>
            <a:r>
              <a:rPr lang="zh-CN" altLang="en-US" sz="2800" b="1" dirty="0">
                <a:cs typeface="Times New Roman" panose="02020603050405020304" pitchFamily="18" charset="0"/>
              </a:rPr>
              <a:t>只给出函数声明、</a:t>
            </a:r>
            <a:r>
              <a:rPr lang="zh-CN" altLang="en-US" sz="2800" b="1" dirty="0">
                <a:solidFill>
                  <a:srgbClr val="FF0000"/>
                </a:solidFill>
                <a:cs typeface="Times New Roman" panose="02020603050405020304" pitchFamily="18" charset="0"/>
              </a:rPr>
              <a:t>而没有给出实现</a:t>
            </a:r>
            <a:r>
              <a:rPr lang="zh-CN" altLang="en-US" sz="2800" b="1" dirty="0">
                <a:cs typeface="Times New Roman" panose="02020603050405020304" pitchFamily="18" charset="0"/>
              </a:rPr>
              <a:t>的</a:t>
            </a:r>
            <a:r>
              <a:rPr lang="zh-CN" altLang="zh-CN" sz="2800" b="1" dirty="0">
                <a:cs typeface="Times New Roman" panose="02020603050405020304" pitchFamily="18" charset="0"/>
              </a:rPr>
              <a:t>虚函数</a:t>
            </a:r>
            <a:endParaRPr lang="en-US" altLang="zh-CN" sz="2800" b="1" dirty="0"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2400" b="1" dirty="0">
                <a:cs typeface="Times New Roman" panose="02020603050405020304" pitchFamily="18" charset="0"/>
              </a:rPr>
              <a:t>格式：</a:t>
            </a:r>
            <a:r>
              <a:rPr lang="zh-CN" altLang="en-US" sz="2400" b="1" dirty="0">
                <a:solidFill>
                  <a:srgbClr val="0070C0"/>
                </a:solidFill>
                <a:cs typeface="Times New Roman" panose="02020603050405020304" pitchFamily="18" charset="0"/>
              </a:rPr>
              <a:t>在虚函数的声明后面加上 </a:t>
            </a:r>
            <a:r>
              <a:rPr lang="zh-CN" altLang="zh-CN" sz="2400" b="1" dirty="0">
                <a:solidFill>
                  <a:srgbClr val="0070C0"/>
                </a:solidFill>
                <a:cs typeface="Times New Roman" panose="02020603050405020304" pitchFamily="18" charset="0"/>
              </a:rPr>
              <a:t>=</a:t>
            </a:r>
            <a:r>
              <a:rPr lang="en-US" altLang="zh-CN" sz="2400" b="1" dirty="0">
                <a:solidFill>
                  <a:srgbClr val="0070C0"/>
                </a:solidFill>
                <a:cs typeface="Times New Roman" panose="02020603050405020304" pitchFamily="18" charset="0"/>
              </a:rPr>
              <a:t> </a:t>
            </a:r>
            <a:r>
              <a:rPr lang="zh-CN" altLang="zh-CN" sz="2400" b="1" dirty="0">
                <a:solidFill>
                  <a:srgbClr val="0070C0"/>
                </a:solidFill>
                <a:cs typeface="Times New Roman" panose="02020603050405020304" pitchFamily="18" charset="0"/>
              </a:rPr>
              <a:t>0</a:t>
            </a:r>
            <a:r>
              <a:rPr lang="en-US" altLang="zh-CN" sz="2400" b="1" dirty="0">
                <a:solidFill>
                  <a:srgbClr val="0070C0"/>
                </a:solidFill>
                <a:cs typeface="Times New Roman" panose="02020603050405020304" pitchFamily="18" charset="0"/>
              </a:rPr>
              <a:t> </a:t>
            </a:r>
            <a:endParaRPr lang="en-US" altLang="zh-CN" sz="2400" b="1" dirty="0">
              <a:solidFill>
                <a:srgbClr val="0070C0"/>
              </a:solidFill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CN" sz="1400" b="1" dirty="0">
              <a:cs typeface="Times New Roman" panose="02020603050405020304" pitchFamily="18" charset="0"/>
            </a:endParaRPr>
          </a:p>
          <a:p>
            <a:r>
              <a:rPr lang="zh-CN" altLang="zh-CN" sz="2800" b="1" dirty="0">
                <a:cs typeface="Times New Roman" panose="02020603050405020304" pitchFamily="18" charset="0"/>
              </a:rPr>
              <a:t>包含纯虚函数的类</a:t>
            </a:r>
            <a:r>
              <a:rPr lang="zh-CN" altLang="en-US" sz="2800" b="1" dirty="0">
                <a:cs typeface="Times New Roman" panose="02020603050405020304" pitchFamily="18" charset="0"/>
              </a:rPr>
              <a:t>称</a:t>
            </a:r>
            <a:r>
              <a:rPr lang="zh-CN" altLang="zh-CN" sz="2800" b="1" dirty="0">
                <a:cs typeface="Times New Roman" panose="02020603050405020304" pitchFamily="18" charset="0"/>
              </a:rPr>
              <a:t>为</a:t>
            </a:r>
            <a:r>
              <a:rPr lang="zh-CN" altLang="zh-CN" sz="2800" b="1" dirty="0">
                <a:solidFill>
                  <a:srgbClr val="FF0000"/>
                </a:solidFill>
                <a:cs typeface="Times New Roman" panose="02020603050405020304" pitchFamily="18" charset="0"/>
              </a:rPr>
              <a:t>抽象类</a:t>
            </a:r>
            <a:r>
              <a:rPr lang="zh-CN" altLang="zh-CN" sz="2800" b="1" dirty="0">
                <a:cs typeface="Times New Roman" panose="02020603050405020304" pitchFamily="18" charset="0"/>
              </a:rPr>
              <a:t> ，</a:t>
            </a:r>
            <a:r>
              <a:rPr lang="zh-CN" altLang="en-US" sz="2800" b="1" dirty="0">
                <a:cs typeface="Times New Roman" panose="02020603050405020304" pitchFamily="18" charset="0"/>
              </a:rPr>
              <a:t>它</a:t>
            </a:r>
            <a:r>
              <a:rPr lang="zh-CN" altLang="zh-CN" sz="2800" b="1" dirty="0">
                <a:solidFill>
                  <a:srgbClr val="FF0000"/>
                </a:solidFill>
                <a:cs typeface="Times New Roman" panose="02020603050405020304" pitchFamily="18" charset="0"/>
              </a:rPr>
              <a:t>不</a:t>
            </a:r>
            <a:r>
              <a:rPr lang="zh-CN" altLang="en-US" sz="2800" b="1" dirty="0">
                <a:solidFill>
                  <a:srgbClr val="FF0000"/>
                </a:solidFill>
                <a:cs typeface="Times New Roman" panose="02020603050405020304" pitchFamily="18" charset="0"/>
              </a:rPr>
              <a:t>能</a:t>
            </a:r>
            <a:r>
              <a:rPr lang="zh-CN" altLang="zh-CN" sz="2800" b="1" dirty="0">
                <a:solidFill>
                  <a:srgbClr val="FF0000"/>
                </a:solidFill>
                <a:cs typeface="Times New Roman" panose="02020603050405020304" pitchFamily="18" charset="0"/>
              </a:rPr>
              <a:t>用于创建对象</a:t>
            </a:r>
            <a:r>
              <a:rPr lang="zh-CN" altLang="zh-CN" sz="2800" b="1" dirty="0">
                <a:cs typeface="Times New Roman" panose="02020603050405020304" pitchFamily="18" charset="0"/>
              </a:rPr>
              <a:t>。</a:t>
            </a:r>
            <a:endParaRPr lang="en-US" altLang="zh-CN" sz="2800" b="1" dirty="0"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zh-CN" sz="2400" b="1" dirty="0">
                <a:solidFill>
                  <a:srgbClr val="0070C0"/>
                </a:solidFill>
                <a:cs typeface="Times New Roman" panose="02020603050405020304" pitchFamily="18" charset="0"/>
              </a:rPr>
              <a:t>抽象类的作用</a:t>
            </a:r>
            <a:r>
              <a:rPr lang="zh-CN" altLang="zh-CN" sz="2400" b="1" dirty="0">
                <a:cs typeface="Times New Roman" panose="02020603050405020304" pitchFamily="18" charset="0"/>
              </a:rPr>
              <a:t>是为派生类提供一个框架和公共</a:t>
            </a:r>
            <a:r>
              <a:rPr lang="zh-CN" altLang="en-US" sz="2400" b="1" dirty="0">
                <a:cs typeface="Times New Roman" panose="02020603050405020304" pitchFamily="18" charset="0"/>
              </a:rPr>
              <a:t>的</a:t>
            </a:r>
            <a:r>
              <a:rPr lang="zh-CN" altLang="zh-CN" sz="2400" b="1" dirty="0">
                <a:cs typeface="Times New Roman" panose="02020603050405020304" pitchFamily="18" charset="0"/>
              </a:rPr>
              <a:t>对外接口</a:t>
            </a:r>
            <a:r>
              <a:rPr lang="zh-CN" altLang="en-US" sz="2400" b="1" dirty="0">
                <a:cs typeface="Times New Roman" panose="02020603050405020304" pitchFamily="18" charset="0"/>
              </a:rPr>
              <a:t>，派生类应实现抽象基类的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所有纯虚函数</a:t>
            </a:r>
            <a:r>
              <a:rPr lang="zh-CN" altLang="en-US" sz="2400" b="1" dirty="0">
                <a:cs typeface="Times New Roman" panose="02020603050405020304" pitchFamily="18" charset="0"/>
              </a:rPr>
              <a:t>。</a:t>
            </a:r>
            <a:endParaRPr lang="zh-CN" altLang="zh-CN" sz="2400" b="1" dirty="0">
              <a:ea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3"/>
          <p:cNvSpPr>
            <a:spLocks noGrp="1"/>
          </p:cNvSpPr>
          <p:nvPr>
            <p:ph type="body"/>
          </p:nvPr>
        </p:nvSpPr>
        <p:spPr>
          <a:xfrm>
            <a:off x="500063" y="2430463"/>
            <a:ext cx="8229600" cy="28702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en-US" sz="2800" b="1" dirty="0">
                <a:cs typeface="Times New Roman" panose="02020603050405020304" pitchFamily="18" charset="0"/>
              </a:rPr>
              <a:t>例：</a:t>
            </a:r>
            <a:r>
              <a:rPr lang="zh-CN" altLang="zh-CN" sz="2800" b="1" dirty="0">
                <a:cs typeface="Times New Roman" panose="02020603050405020304" pitchFamily="18" charset="0"/>
              </a:rPr>
              <a:t>用抽象类为</a:t>
            </a:r>
            <a:r>
              <a:rPr lang="zh-CN" altLang="zh-CN" sz="2800" b="1" dirty="0">
                <a:solidFill>
                  <a:srgbClr val="0070C0"/>
                </a:solidFill>
                <a:cs typeface="Times New Roman" panose="02020603050405020304" pitchFamily="18" charset="0"/>
              </a:rPr>
              <a:t>栈的两</a:t>
            </a:r>
            <a:r>
              <a:rPr lang="zh-CN" altLang="en-US" sz="2800" b="1" dirty="0">
                <a:solidFill>
                  <a:srgbClr val="0070C0"/>
                </a:solidFill>
                <a:cs typeface="Times New Roman" panose="02020603050405020304" pitchFamily="18" charset="0"/>
              </a:rPr>
              <a:t>种</a:t>
            </a:r>
            <a:r>
              <a:rPr lang="zh-CN" altLang="zh-CN" sz="2800" b="1" dirty="0">
                <a:solidFill>
                  <a:srgbClr val="0070C0"/>
                </a:solidFill>
                <a:cs typeface="Times New Roman" panose="02020603050405020304" pitchFamily="18" charset="0"/>
              </a:rPr>
              <a:t>不同实现</a:t>
            </a:r>
            <a:r>
              <a:rPr lang="zh-CN" altLang="zh-CN" sz="2800" b="1" dirty="0">
                <a:cs typeface="Times New Roman" panose="02020603050405020304" pitchFamily="18" charset="0"/>
              </a:rPr>
              <a:t>提供公共接口 </a:t>
            </a:r>
            <a:endParaRPr lang="en-US" altLang="zh-CN" sz="2800" b="1" dirty="0">
              <a:cs typeface="Times New Roman" panose="02020603050405020304" pitchFamily="18" charset="0"/>
            </a:endParaRPr>
          </a:p>
          <a:p>
            <a:pPr>
              <a:buNone/>
            </a:pPr>
            <a:endParaRPr lang="en-US" altLang="zh-CN" sz="1000" b="1" dirty="0">
              <a:cs typeface="Times New Roman" panose="02020603050405020304" pitchFamily="18" charset="0"/>
            </a:endParaRPr>
          </a:p>
          <a:p>
            <a:pPr lvl="2">
              <a:buNone/>
            </a:pPr>
            <a:r>
              <a:rPr lang="zh-CN" altLang="zh-CN" b="1" dirty="0">
                <a:cs typeface="Times New Roman" panose="02020603050405020304" pitchFamily="18" charset="0"/>
              </a:rPr>
              <a:t>class Stack</a:t>
            </a:r>
            <a:endParaRPr lang="zh-CN" altLang="zh-CN" b="1" dirty="0">
              <a:cs typeface="Times New Roman" panose="02020603050405020304" pitchFamily="18" charset="0"/>
            </a:endParaRPr>
          </a:p>
          <a:p>
            <a:pPr lvl="2">
              <a:buNone/>
            </a:pPr>
            <a:r>
              <a:rPr lang="zh-CN" altLang="zh-CN" b="1" dirty="0">
                <a:cs typeface="Times New Roman" panose="02020603050405020304" pitchFamily="18" charset="0"/>
              </a:rPr>
              <a:t>{	</a:t>
            </a:r>
            <a:r>
              <a:rPr lang="en-US" altLang="zh-CN" b="1" dirty="0">
                <a:cs typeface="Times New Roman" panose="02020603050405020304" pitchFamily="18" charset="0"/>
              </a:rPr>
              <a:t>  </a:t>
            </a:r>
            <a:r>
              <a:rPr lang="zh-CN" altLang="zh-CN" b="1" dirty="0">
                <a:cs typeface="Times New Roman" panose="02020603050405020304" pitchFamily="18" charset="0"/>
              </a:rPr>
              <a:t>public:</a:t>
            </a:r>
            <a:endParaRPr lang="zh-CN" altLang="zh-CN" b="1" dirty="0">
              <a:cs typeface="Times New Roman" panose="02020603050405020304" pitchFamily="18" charset="0"/>
            </a:endParaRPr>
          </a:p>
          <a:p>
            <a:pPr lvl="2">
              <a:buNone/>
            </a:pPr>
            <a:r>
              <a:rPr lang="zh-CN" altLang="zh-CN" b="1" dirty="0">
                <a:cs typeface="Times New Roman" panose="02020603050405020304" pitchFamily="18" charset="0"/>
              </a:rPr>
              <a:t>	     </a:t>
            </a:r>
            <a:r>
              <a:rPr lang="en-US" altLang="zh-CN" b="1" dirty="0"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cs typeface="Times New Roman" panose="02020603050405020304" pitchFamily="18" charset="0"/>
              </a:rPr>
              <a:t>virtual </a:t>
            </a:r>
            <a:r>
              <a:rPr lang="en-US" altLang="zh-CN" b="1" dirty="0">
                <a:cs typeface="Times New Roman" panose="02020603050405020304" pitchFamily="18" charset="0"/>
              </a:rPr>
              <a:t>void </a:t>
            </a:r>
            <a:r>
              <a:rPr lang="zh-CN" altLang="zh-CN" b="1" dirty="0">
                <a:cs typeface="Times New Roman" panose="02020603050405020304" pitchFamily="18" charset="0"/>
              </a:rPr>
              <a:t>push(int i)=0;</a:t>
            </a:r>
            <a:endParaRPr lang="zh-CN" altLang="zh-CN" b="1" dirty="0">
              <a:cs typeface="Times New Roman" panose="02020603050405020304" pitchFamily="18" charset="0"/>
            </a:endParaRPr>
          </a:p>
          <a:p>
            <a:pPr lvl="2">
              <a:buNone/>
            </a:pPr>
            <a:r>
              <a:rPr lang="zh-CN" altLang="zh-CN" b="1" dirty="0">
                <a:cs typeface="Times New Roman" panose="02020603050405020304" pitchFamily="18" charset="0"/>
              </a:rPr>
              <a:t>	     </a:t>
            </a:r>
            <a:r>
              <a:rPr lang="en-US" altLang="zh-CN" b="1" dirty="0">
                <a:cs typeface="Times New Roman" panose="02020603050405020304" pitchFamily="18" charset="0"/>
              </a:rPr>
              <a:t> </a:t>
            </a:r>
            <a:r>
              <a:rPr lang="zh-CN" altLang="zh-CN" b="1" dirty="0">
                <a:cs typeface="Times New Roman" panose="02020603050405020304" pitchFamily="18" charset="0"/>
              </a:rPr>
              <a:t>virtual </a:t>
            </a:r>
            <a:r>
              <a:rPr lang="en-US" altLang="zh-CN" b="1" dirty="0">
                <a:cs typeface="Times New Roman" panose="02020603050405020304" pitchFamily="18" charset="0"/>
                <a:sym typeface="+mn-ea"/>
              </a:rPr>
              <a:t>void </a:t>
            </a:r>
            <a:r>
              <a:rPr lang="zh-CN" altLang="zh-CN" b="1" dirty="0">
                <a:cs typeface="Times New Roman" panose="02020603050405020304" pitchFamily="18" charset="0"/>
              </a:rPr>
              <a:t>pop(int&amp; i)=0;</a:t>
            </a:r>
            <a:endParaRPr lang="zh-CN" altLang="zh-CN" b="1" dirty="0">
              <a:cs typeface="Times New Roman" panose="02020603050405020304" pitchFamily="18" charset="0"/>
            </a:endParaRPr>
          </a:p>
          <a:p>
            <a:pPr lvl="2">
              <a:buNone/>
            </a:pPr>
            <a:r>
              <a:rPr lang="zh-CN" altLang="zh-CN" b="1" dirty="0">
                <a:cs typeface="Times New Roman" panose="02020603050405020304" pitchFamily="18" charset="0"/>
              </a:rPr>
              <a:t>};</a:t>
            </a:r>
            <a:endParaRPr lang="zh-CN" altLang="zh-CN" b="1" dirty="0">
              <a:ea typeface="Times New Roman" panose="02020603050405020304" pitchFamily="18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93850" y="190500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7.3.3 </a:t>
            </a:r>
            <a:r>
              <a:rPr kumimoji="0" lang="zh-CN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纯虚函数和抽象类 </a:t>
            </a: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P284</a:t>
            </a:r>
            <a:endParaRPr kumimoji="0" lang="en-US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3"/>
          <p:cNvSpPr>
            <a:spLocks noGrp="1"/>
          </p:cNvSpPr>
          <p:nvPr>
            <p:ph type="body"/>
          </p:nvPr>
        </p:nvSpPr>
        <p:spPr>
          <a:xfrm>
            <a:off x="1857375" y="1124744"/>
            <a:ext cx="4714875" cy="5026025"/>
          </a:xfrm>
        </p:spPr>
        <p:txBody>
          <a:bodyPr vert="horz" wrap="square" lIns="91440" tIns="45720" rIns="91440" bIns="45720" anchor="t" anchorCtr="0"/>
          <a:lstStyle/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</a:t>
            </a:r>
            <a:r>
              <a:rPr lang="zh-CN" altLang="zh-CN" sz="2000" b="1" dirty="0">
                <a:solidFill>
                  <a:srgbClr val="0070C0"/>
                </a:solidFill>
                <a:cs typeface="Times New Roman" panose="02020603050405020304" pitchFamily="18" charset="0"/>
              </a:rPr>
              <a:t>ArrayStack</a:t>
            </a:r>
            <a:r>
              <a:rPr lang="zh-CN" altLang="zh-CN" sz="2000" b="1" dirty="0">
                <a:cs typeface="Times New Roman" panose="02020603050405020304" pitchFamily="18" charset="0"/>
              </a:rPr>
              <a:t>: public Stack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   int elements[100],</a:t>
            </a:r>
            <a:r>
              <a:rPr lang="en-US" altLang="zh-CN" sz="2000" b="1" dirty="0">
                <a:cs typeface="Times New Roman" panose="02020603050405020304" pitchFamily="18" charset="0"/>
              </a:rPr>
              <a:t> </a:t>
            </a:r>
            <a:r>
              <a:rPr lang="zh-CN" altLang="zh-CN" sz="2000" b="1" dirty="0">
                <a:cs typeface="Times New Roman" panose="02020603050405020304" pitchFamily="18" charset="0"/>
              </a:rPr>
              <a:t>top;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  </a:t>
            </a:r>
            <a:r>
              <a:rPr lang="en-US" altLang="zh-CN" sz="2000" b="1" dirty="0">
                <a:cs typeface="Times New Roman" panose="02020603050405020304" pitchFamily="18" charset="0"/>
              </a:rPr>
              <a:t>  </a:t>
            </a:r>
            <a:r>
              <a:rPr lang="zh-CN" altLang="zh-CN" sz="2000" b="1" dirty="0">
                <a:cs typeface="Times New Roman" panose="02020603050405020304" pitchFamily="18" charset="0"/>
              </a:rPr>
              <a:t>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   	   ArrayStack() { top = -1; 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</a:t>
            </a:r>
            <a:r>
              <a:rPr lang="en-US" altLang="zh-CN" sz="2000" b="1" dirty="0">
                <a:cs typeface="Times New Roman" panose="02020603050405020304" pitchFamily="18" charset="0"/>
                <a:sym typeface="+mn-ea"/>
              </a:rPr>
              <a:t>void </a:t>
            </a:r>
            <a:r>
              <a:rPr lang="zh-CN" altLang="zh-CN" sz="2000" b="1" dirty="0">
                <a:cs typeface="Times New Roman" panose="02020603050405020304" pitchFamily="18" charset="0"/>
              </a:rPr>
              <a:t>push(int i) { ......}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</a:t>
            </a:r>
            <a:r>
              <a:rPr lang="en-US" altLang="zh-CN" sz="2000" b="1" dirty="0">
                <a:cs typeface="Times New Roman" panose="02020603050405020304" pitchFamily="18" charset="0"/>
                <a:sym typeface="+mn-ea"/>
              </a:rPr>
              <a:t>void </a:t>
            </a:r>
            <a:r>
              <a:rPr lang="zh-CN" altLang="zh-CN" sz="2000" b="1" dirty="0">
                <a:cs typeface="Times New Roman" panose="02020603050405020304" pitchFamily="18" charset="0"/>
              </a:rPr>
              <a:t>pop(int&amp; i) { ...... 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spcAft>
                <a:spcPts val="1200"/>
              </a:spcAft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zh-CN" altLang="zh-CN" sz="1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</a:t>
            </a:r>
            <a:r>
              <a:rPr lang="zh-CN" altLang="zh-CN" sz="2000" b="1" dirty="0">
                <a:solidFill>
                  <a:srgbClr val="0070C0"/>
                </a:solidFill>
                <a:cs typeface="Times New Roman" panose="02020603050405020304" pitchFamily="18" charset="0"/>
              </a:rPr>
              <a:t>LinkedStack</a:t>
            </a:r>
            <a:r>
              <a:rPr lang="zh-CN" altLang="zh-CN" sz="2000" b="1" dirty="0">
                <a:cs typeface="Times New Roman" panose="02020603050405020304" pitchFamily="18" charset="0"/>
              </a:rPr>
              <a:t>: public Stack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   struct Node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{</a:t>
            </a:r>
            <a:r>
              <a:rPr lang="en-US" altLang="zh-CN" sz="2000" b="1" dirty="0">
                <a:cs typeface="Times New Roman" panose="02020603050405020304" pitchFamily="18" charset="0"/>
              </a:rPr>
              <a:t> </a:t>
            </a:r>
            <a:r>
              <a:rPr lang="zh-CN" altLang="zh-CN" sz="2000" b="1" dirty="0">
                <a:cs typeface="Times New Roman" panose="02020603050405020304" pitchFamily="18" charset="0"/>
              </a:rPr>
              <a:t>int content;</a:t>
            </a:r>
            <a:r>
              <a:rPr lang="en-US" altLang="zh-CN" sz="2000" b="1" dirty="0">
                <a:cs typeface="Times New Roman" panose="02020603050405020304" pitchFamily="18" charset="0"/>
              </a:rPr>
              <a:t> </a:t>
            </a:r>
            <a:r>
              <a:rPr lang="zh-CN" altLang="zh-CN" sz="2000" b="1" dirty="0">
                <a:cs typeface="Times New Roman" panose="02020603050405020304" pitchFamily="18" charset="0"/>
              </a:rPr>
              <a:t>Node *next;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} *first;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  </a:t>
            </a:r>
            <a:r>
              <a:rPr lang="en-US" altLang="zh-CN" sz="2000" b="1" dirty="0">
                <a:cs typeface="Times New Roman" panose="02020603050405020304" pitchFamily="18" charset="0"/>
              </a:rPr>
              <a:t>  </a:t>
            </a:r>
            <a:r>
              <a:rPr lang="zh-CN" altLang="zh-CN" sz="2000" b="1" dirty="0">
                <a:cs typeface="Times New Roman" panose="02020603050405020304" pitchFamily="18" charset="0"/>
              </a:rPr>
              <a:t>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LinkedStack() { first = NULL; 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</a:t>
            </a:r>
            <a:r>
              <a:rPr lang="en-US" altLang="zh-CN" sz="2000" b="1" dirty="0">
                <a:cs typeface="Times New Roman" panose="02020603050405020304" pitchFamily="18" charset="0"/>
                <a:sym typeface="+mn-ea"/>
              </a:rPr>
              <a:t>void </a:t>
            </a:r>
            <a:r>
              <a:rPr lang="zh-CN" altLang="zh-CN" sz="2000" b="1" dirty="0">
                <a:cs typeface="Times New Roman" panose="02020603050405020304" pitchFamily="18" charset="0"/>
              </a:rPr>
              <a:t>push(int i) { ......}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</a:t>
            </a:r>
            <a:r>
              <a:rPr lang="en-US" altLang="zh-CN" sz="2000" b="1" dirty="0">
                <a:cs typeface="Times New Roman" panose="02020603050405020304" pitchFamily="18" charset="0"/>
                <a:sym typeface="+mn-ea"/>
              </a:rPr>
              <a:t>void </a:t>
            </a:r>
            <a:r>
              <a:rPr lang="zh-CN" altLang="zh-CN" sz="2000" b="1" dirty="0">
                <a:cs typeface="Times New Roman" panose="02020603050405020304" pitchFamily="18" charset="0"/>
              </a:rPr>
              <a:t>pop(int&amp; i) { ...... 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zh-CN" altLang="zh-CN" sz="2000" b="1" dirty="0">
              <a:ea typeface="Times New Roman" panose="02020603050405020304" pitchFamily="18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93850" y="-27384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7.3.3 </a:t>
            </a:r>
            <a:r>
              <a:rPr kumimoji="0" lang="zh-CN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纯虚函数和抽象类 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3"/>
          <p:cNvSpPr>
            <a:spLocks noGrp="1"/>
          </p:cNvSpPr>
          <p:nvPr>
            <p:ph type="body"/>
          </p:nvPr>
        </p:nvSpPr>
        <p:spPr>
          <a:xfrm>
            <a:off x="107633" y="1269008"/>
            <a:ext cx="6972300" cy="4519613"/>
          </a:xfrm>
        </p:spPr>
        <p:txBody>
          <a:bodyPr vert="horz" wrap="square" lIns="91440" tIns="45720" rIns="91440" bIns="45720" anchor="t" anchorCtr="0"/>
          <a:lstStyle/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void f(Stack *p)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......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p-&gt;push(...);  </a:t>
            </a:r>
            <a:r>
              <a:rPr lang="zh-CN" altLang="zh-CN" sz="2000" b="1" dirty="0">
                <a:solidFill>
                  <a:srgbClr val="0070C0"/>
                </a:solidFill>
                <a:cs typeface="Times New Roman" panose="02020603050405020304" pitchFamily="18" charset="0"/>
              </a:rPr>
              <a:t>//</a:t>
            </a:r>
            <a:r>
              <a:rPr lang="zh-CN" altLang="zh-CN" sz="20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根据p指向的</a:t>
            </a:r>
            <a:r>
              <a:rPr lang="zh-CN" altLang="en-US" sz="20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类型</a:t>
            </a:r>
            <a:r>
              <a:rPr lang="zh-CN" altLang="zh-CN" sz="20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来确定push的归属</a:t>
            </a:r>
            <a:endParaRPr lang="zh-CN" altLang="zh-CN" sz="2000" b="1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......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p-&gt;pop(...); </a:t>
            </a:r>
            <a:r>
              <a:rPr lang="en-US" altLang="zh-CN" sz="2000" b="1" dirty="0">
                <a:cs typeface="Times New Roman" panose="02020603050405020304" pitchFamily="18" charset="0"/>
              </a:rPr>
              <a:t>  </a:t>
            </a:r>
            <a:r>
              <a:rPr lang="zh-CN" altLang="zh-CN" sz="2000" b="1" dirty="0">
                <a:solidFill>
                  <a:srgbClr val="0070C0"/>
                </a:solidFill>
                <a:cs typeface="Times New Roman" panose="02020603050405020304" pitchFamily="18" charset="0"/>
              </a:rPr>
              <a:t>//</a:t>
            </a:r>
            <a:r>
              <a:rPr lang="zh-CN" altLang="zh-CN" sz="20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将根据p指向的</a:t>
            </a:r>
            <a:r>
              <a:rPr lang="zh-CN" altLang="en-US" sz="20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类型</a:t>
            </a:r>
            <a:r>
              <a:rPr lang="zh-CN" altLang="zh-CN" sz="2000" b="1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来确定pop的归属</a:t>
            </a:r>
            <a:endParaRPr lang="zh-CN" altLang="zh-CN" sz="2000" b="1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......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spcAft>
                <a:spcPts val="1200"/>
              </a:spcAft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int main()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ArrayStack st1;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LinkedStack st2;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f(&amp;st1);  //OK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f(&amp;st2);  //OK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......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</a:t>
            </a:r>
            <a:endParaRPr lang="zh-CN" altLang="zh-CN" sz="2000" b="1" dirty="0">
              <a:ea typeface="Times New Roman" panose="02020603050405020304" pitchFamily="18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93850" y="190500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7.3.3 </a:t>
            </a:r>
            <a:r>
              <a:rPr kumimoji="0" lang="zh-CN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纯虚函数和抽象类 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7608" t="11825" r="8682" b="13764"/>
          <a:stretch>
            <a:fillRect/>
          </a:stretch>
        </p:blipFill>
        <p:spPr>
          <a:xfrm>
            <a:off x="2627630" y="2924810"/>
            <a:ext cx="6516370" cy="32588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360" y="1916430"/>
            <a:ext cx="7995920" cy="31921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40000"/>
              </a:lnSpc>
            </a:pPr>
            <a:r>
              <a:rPr lang="zh-CN" altLang="en-US" sz="2400" b="1"/>
              <a:t>在C++中，对一个类的实例用户来讲，该类的接口就是指类定义中声明为public的成员编译程序能够保证实例用户只能访问这些成员。但是，由于在C++中使用某个类创建对象时必须有该类的定义，因此，该类的非public成员是可见的，这样，有时就能以其他方式绕过类的访问控制而使用类的非 public 成员，例如:</a:t>
            </a:r>
            <a:endParaRPr lang="zh-CN" altLang="en-US" sz="24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146" name="Rectangle 2"/>
          <p:cNvSpPr>
            <a:spLocks noGrp="1"/>
          </p:cNvSpPr>
          <p:nvPr>
            <p:ph type="title" idx="4294967295"/>
          </p:nvPr>
        </p:nvSpPr>
        <p:spPr/>
        <p:txBody>
          <a:bodyPr vert="horz" wrap="square" lIns="91440" tIns="45720" rIns="91440" bIns="45720" anchor="ctr" anchorCtr="0"/>
          <a:lstStyle/>
          <a:p>
            <a:r>
              <a:rPr lang="en-US" altLang="zh-CN" b="1" dirty="0"/>
              <a:t>7.3.1 </a:t>
            </a:r>
            <a:r>
              <a:rPr lang="zh-CN" altLang="en-US" b="1" dirty="0"/>
              <a:t>消息的多态性</a:t>
            </a:r>
            <a:endParaRPr lang="zh-CN" altLang="zh-CN" b="1" dirty="0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2103438"/>
            <a:ext cx="8066088" cy="401955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r>
              <a:rPr kumimoji="0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在</a:t>
            </a:r>
            <a:r>
              <a:rPr kumimoji="0" lang="zh-CN" altLang="zh-CN" sz="28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public</a:t>
            </a:r>
            <a:r>
              <a:rPr kumimoji="0" lang="zh-CN" altLang="en-US" sz="28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继承</a:t>
            </a:r>
            <a:r>
              <a:rPr kumimoji="0" lang="zh-CN" altLang="zh-CN" sz="28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方式</a:t>
            </a:r>
            <a:r>
              <a:rPr kumimoji="0" lang="zh-CN" altLang="en-US" sz="28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下，会</a:t>
            </a:r>
            <a:r>
              <a:rPr kumimoji="0" lang="zh-CN" altLang="zh-CN" sz="28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产生下面的多态：</a:t>
            </a:r>
            <a:endParaRPr kumimoji="0" lang="en-US" altLang="zh-CN" sz="2800" b="1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endParaRPr kumimoji="0" lang="zh-CN" altLang="zh-CN" sz="1000" b="1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</a:rPr>
              <a:t>对象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ea typeface="+mn-ea"/>
              </a:rPr>
              <a:t>类型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</a:rPr>
              <a:t>的多态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</a:rPr>
              <a:t>：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派生类对象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的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</a:rPr>
              <a:t>类型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可以是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派生类，也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可以是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基类。</a:t>
            </a:r>
            <a:endParaRPr kumimoji="0" lang="zh-CN" altLang="zh-CN" sz="2400" b="1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</a:rPr>
              <a:t>对象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ea typeface="+mn-ea"/>
              </a:rPr>
              <a:t>标识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</a:rPr>
              <a:t>的多态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</a:rPr>
              <a:t>：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基类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对象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的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</a:rPr>
              <a:t>指针或引用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可以指向或引用基类对象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、或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派生类对象。</a:t>
            </a:r>
            <a:endParaRPr kumimoji="0" lang="zh-CN" altLang="zh-CN" sz="2400" b="1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ea typeface="+mn-ea"/>
              </a:rPr>
              <a:t>消息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</a:rPr>
              <a:t>的多态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</a:rPr>
              <a:t>：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发送到基类对象的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</a:rPr>
              <a:t>消息</a:t>
            </a:r>
            <a:r>
              <a:rPr kumimoji="0" lang="zh-CN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，也可以发送到派生类对象。</a:t>
            </a:r>
            <a:endParaRPr kumimoji="0" lang="en-US" altLang="zh-CN" sz="2400" b="1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endParaRPr kumimoji="0" lang="en-US" altLang="zh-CN" sz="2400" b="1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742950" marR="0" lvl="1" indent="-285750" algn="ctr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ts val="120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ü"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</a:rPr>
              <a:t>从面相对象的概念上来讲，多态是自然的 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</a:rPr>
              <a:t>eg.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</a:rPr>
              <a:t>白马是马</a:t>
            </a:r>
            <a:endParaRPr kumimoji="0" lang="en-US" altLang="zh-CN" sz="2000" b="1" i="0" u="none" strike="noStrike" kern="0" cap="none" spc="0" normalizeH="0" baseline="0" noProof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618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8" y="44450"/>
            <a:ext cx="8518525" cy="1139825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b="1"/>
              <a:t>利用抽象类实现类的真正的抽象作用</a:t>
            </a:r>
            <a:endParaRPr lang="zh-CN" altLang="en-US" b="1"/>
          </a:p>
        </p:txBody>
      </p:sp>
      <p:sp>
        <p:nvSpPr>
          <p:cNvPr id="623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630" y="980758"/>
            <a:ext cx="8229600" cy="5445125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//</a:t>
            </a:r>
            <a:r>
              <a:rPr lang="en-GB" altLang="zh-CN" sz="2000" b="1" dirty="0" err="1">
                <a:solidFill>
                  <a:schemeClr val="tx2"/>
                </a:solidFill>
              </a:rPr>
              <a:t>A.h</a:t>
            </a:r>
            <a:r>
              <a:rPr lang="zh-CN" altLang="en-US" sz="2000" b="1" dirty="0">
                <a:solidFill>
                  <a:schemeClr val="tx2"/>
                </a:solidFill>
              </a:rPr>
              <a:t> （类</a:t>
            </a:r>
            <a:r>
              <a:rPr lang="en-US" altLang="zh-CN" sz="2000" b="1" dirty="0">
                <a:solidFill>
                  <a:schemeClr val="tx2"/>
                </a:solidFill>
              </a:rPr>
              <a:t>A</a:t>
            </a:r>
            <a:r>
              <a:rPr lang="zh-CN" altLang="en-US" sz="2000" b="1" dirty="0">
                <a:solidFill>
                  <a:schemeClr val="tx2"/>
                </a:solidFill>
              </a:rPr>
              <a:t>的对外接口）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class A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{	</a:t>
            </a:r>
            <a:r>
              <a:rPr lang="en-GB" altLang="zh-CN" sz="2000" b="1" dirty="0" err="1">
                <a:solidFill>
                  <a:schemeClr val="tx2"/>
                </a:solidFill>
              </a:rPr>
              <a:t>int</a:t>
            </a:r>
            <a:r>
              <a:rPr lang="en-GB" altLang="zh-CN" sz="2000" b="1" dirty="0">
                <a:solidFill>
                  <a:schemeClr val="tx2"/>
                </a:solidFill>
              </a:rPr>
              <a:t> </a:t>
            </a:r>
            <a:r>
              <a:rPr lang="en-GB" altLang="zh-CN" sz="2000" b="1" dirty="0" err="1">
                <a:solidFill>
                  <a:schemeClr val="tx2"/>
                </a:solidFill>
              </a:rPr>
              <a:t>i,j</a:t>
            </a:r>
            <a:r>
              <a:rPr lang="en-GB" altLang="zh-CN" sz="2000" b="1" dirty="0">
                <a:solidFill>
                  <a:schemeClr val="tx2"/>
                </a:solidFill>
              </a:rPr>
              <a:t>;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  public: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	A();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	A(</a:t>
            </a:r>
            <a:r>
              <a:rPr lang="en-GB" altLang="zh-CN" sz="2000" b="1" dirty="0" err="1">
                <a:solidFill>
                  <a:schemeClr val="tx2"/>
                </a:solidFill>
              </a:rPr>
              <a:t>int</a:t>
            </a:r>
            <a:r>
              <a:rPr lang="en-GB" altLang="zh-CN" sz="2000" b="1" dirty="0">
                <a:solidFill>
                  <a:schemeClr val="tx2"/>
                </a:solidFill>
              </a:rPr>
              <a:t> </a:t>
            </a:r>
            <a:r>
              <a:rPr lang="en-GB" altLang="zh-CN" sz="2000" b="1" dirty="0" err="1">
                <a:solidFill>
                  <a:schemeClr val="tx2"/>
                </a:solidFill>
              </a:rPr>
              <a:t>x,int</a:t>
            </a:r>
            <a:r>
              <a:rPr lang="en-GB" altLang="zh-CN" sz="2000" b="1" dirty="0">
                <a:solidFill>
                  <a:schemeClr val="tx2"/>
                </a:solidFill>
              </a:rPr>
              <a:t> y);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	void f(</a:t>
            </a:r>
            <a:r>
              <a:rPr lang="en-GB" altLang="zh-CN" sz="2000" b="1" dirty="0" err="1">
                <a:solidFill>
                  <a:schemeClr val="tx2"/>
                </a:solidFill>
              </a:rPr>
              <a:t>int</a:t>
            </a:r>
            <a:r>
              <a:rPr lang="en-GB" altLang="zh-CN" sz="2000" b="1" dirty="0">
                <a:solidFill>
                  <a:schemeClr val="tx2"/>
                </a:solidFill>
              </a:rPr>
              <a:t> x);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};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//B.cpp </a:t>
            </a:r>
            <a:r>
              <a:rPr lang="zh-CN" altLang="en-US" sz="2000" b="1" dirty="0">
                <a:solidFill>
                  <a:schemeClr val="tx2"/>
                </a:solidFill>
              </a:rPr>
              <a:t>（类</a:t>
            </a:r>
            <a:r>
              <a:rPr lang="en-US" altLang="zh-CN" sz="2000" b="1" dirty="0">
                <a:solidFill>
                  <a:schemeClr val="tx2"/>
                </a:solidFill>
              </a:rPr>
              <a:t>A</a:t>
            </a:r>
            <a:r>
              <a:rPr lang="zh-CN" altLang="en-US" sz="2000" b="1" dirty="0">
                <a:solidFill>
                  <a:schemeClr val="tx2"/>
                </a:solidFill>
              </a:rPr>
              <a:t>的使用者）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#include "</a:t>
            </a:r>
            <a:r>
              <a:rPr lang="en-GB" altLang="zh-CN" sz="2000" b="1" dirty="0" err="1">
                <a:solidFill>
                  <a:schemeClr val="tx2"/>
                </a:solidFill>
              </a:rPr>
              <a:t>A.h</a:t>
            </a:r>
            <a:r>
              <a:rPr lang="en-GB" altLang="zh-CN" sz="2000" b="1" dirty="0">
                <a:solidFill>
                  <a:schemeClr val="tx2"/>
                </a:solidFill>
              </a:rPr>
              <a:t>"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void </a:t>
            </a:r>
            <a:r>
              <a:rPr lang="en-GB" altLang="zh-CN" sz="2000" b="1" dirty="0" err="1">
                <a:solidFill>
                  <a:schemeClr val="tx2"/>
                </a:solidFill>
              </a:rPr>
              <a:t>func</a:t>
            </a:r>
            <a:r>
              <a:rPr lang="en-GB" altLang="zh-CN" sz="2000" b="1" dirty="0">
                <a:solidFill>
                  <a:schemeClr val="tx2"/>
                </a:solidFill>
              </a:rPr>
              <a:t>(A *p)  </a:t>
            </a:r>
            <a:r>
              <a:rPr lang="en-US" altLang="zh-CN" sz="2000" b="1" dirty="0">
                <a:solidFill>
                  <a:schemeClr val="tx2"/>
                </a:solidFill>
              </a:rPr>
              <a:t>//</a:t>
            </a:r>
            <a:r>
              <a:rPr lang="zh-CN" altLang="en-US" sz="2000" b="1" dirty="0">
                <a:solidFill>
                  <a:schemeClr val="tx2"/>
                </a:solidFill>
              </a:rPr>
              <a:t>绕过对象类的访问控制！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{	p-&gt;f(2); //Ok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	</a:t>
            </a:r>
            <a:r>
              <a:rPr lang="en-US" altLang="zh-CN" sz="2000" b="1" dirty="0">
                <a:solidFill>
                  <a:schemeClr val="tx2"/>
                </a:solidFill>
              </a:rPr>
              <a:t>p-&gt;</a:t>
            </a:r>
            <a:r>
              <a:rPr lang="en-US" altLang="zh-CN" sz="2000" b="1" dirty="0" err="1">
                <a:solidFill>
                  <a:schemeClr val="tx2"/>
                </a:solidFill>
              </a:rPr>
              <a:t>i</a:t>
            </a:r>
            <a:r>
              <a:rPr lang="en-US" altLang="zh-CN" sz="2000" b="1" dirty="0">
                <a:solidFill>
                  <a:schemeClr val="tx2"/>
                </a:solidFill>
              </a:rPr>
              <a:t> = 1; //Error  </a:t>
            </a:r>
            <a:r>
              <a:rPr lang="zh-CN" altLang="en-US" sz="2000" b="1" dirty="0">
                <a:solidFill>
                  <a:schemeClr val="tx2"/>
                </a:solidFill>
              </a:rPr>
              <a:t>原因见书本</a:t>
            </a:r>
            <a:r>
              <a:rPr lang="en-US" altLang="zh-CN" sz="2000" b="1" dirty="0">
                <a:solidFill>
                  <a:schemeClr val="tx2"/>
                </a:solidFill>
              </a:rPr>
              <a:t>286</a:t>
            </a:r>
            <a:r>
              <a:rPr lang="zh-CN" altLang="en-US" sz="2000" b="1" dirty="0">
                <a:solidFill>
                  <a:schemeClr val="tx2"/>
                </a:solidFill>
              </a:rPr>
              <a:t>第一段</a:t>
            </a:r>
            <a:r>
              <a:rPr lang="en-US" altLang="zh-CN" sz="2000" b="1" dirty="0">
                <a:solidFill>
                  <a:schemeClr val="tx2"/>
                </a:solidFill>
              </a:rPr>
              <a:t> </a:t>
            </a:r>
            <a:r>
              <a:rPr lang="zh-CN" altLang="en-US" sz="2000" b="1" dirty="0">
                <a:solidFill>
                  <a:schemeClr val="tx2"/>
                </a:solidFill>
              </a:rPr>
              <a:t>隐私</a:t>
            </a:r>
            <a:endParaRPr lang="en-US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000" b="1" dirty="0">
                <a:solidFill>
                  <a:schemeClr val="tx2"/>
                </a:solidFill>
              </a:rPr>
              <a:t>	p-&gt;j = 2; //Error</a:t>
            </a:r>
            <a:endParaRPr lang="en-US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000" b="1" dirty="0">
                <a:solidFill>
                  <a:schemeClr val="tx2"/>
                </a:solidFill>
              </a:rPr>
              <a:t>	*((</a:t>
            </a:r>
            <a:r>
              <a:rPr lang="en-US" altLang="zh-CN" sz="2000" b="1" dirty="0" err="1">
                <a:solidFill>
                  <a:schemeClr val="tx2"/>
                </a:solidFill>
              </a:rPr>
              <a:t>int</a:t>
            </a:r>
            <a:r>
              <a:rPr lang="en-US" altLang="zh-CN" sz="2000" b="1" dirty="0">
                <a:solidFill>
                  <a:schemeClr val="tx2"/>
                </a:solidFill>
              </a:rPr>
              <a:t> *)p) = 1; //Ok</a:t>
            </a:r>
            <a:r>
              <a:rPr lang="zh-CN" altLang="en-US" sz="2000" b="1" dirty="0">
                <a:solidFill>
                  <a:schemeClr val="tx2"/>
                </a:solidFill>
              </a:rPr>
              <a:t>，</a:t>
            </a:r>
            <a:r>
              <a:rPr lang="zh-CN" altLang="en-GB" sz="2000" b="1" dirty="0">
                <a:solidFill>
                  <a:schemeClr val="tx2"/>
                </a:solidFill>
              </a:rPr>
              <a:t>访问</a:t>
            </a:r>
            <a:r>
              <a:rPr lang="en-US" altLang="zh-CN" sz="2000" b="1" dirty="0">
                <a:solidFill>
                  <a:schemeClr val="tx2"/>
                </a:solidFill>
              </a:rPr>
              <a:t>p</a:t>
            </a:r>
            <a:r>
              <a:rPr lang="zh-CN" altLang="en-GB" sz="2000" b="1" dirty="0">
                <a:solidFill>
                  <a:schemeClr val="tx2"/>
                </a:solidFill>
              </a:rPr>
              <a:t>所指向的对象的成员</a:t>
            </a:r>
            <a:r>
              <a:rPr lang="en-US" altLang="zh-CN" sz="2000" b="1" dirty="0" err="1">
                <a:solidFill>
                  <a:schemeClr val="tx2"/>
                </a:solidFill>
              </a:rPr>
              <a:t>i</a:t>
            </a:r>
            <a:endParaRPr lang="en-US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000" b="1" dirty="0">
                <a:solidFill>
                  <a:schemeClr val="tx2"/>
                </a:solidFill>
              </a:rPr>
              <a:t>	*((</a:t>
            </a:r>
            <a:r>
              <a:rPr lang="en-US" altLang="zh-CN" sz="2000" b="1" dirty="0" err="1">
                <a:solidFill>
                  <a:schemeClr val="tx2"/>
                </a:solidFill>
              </a:rPr>
              <a:t>int</a:t>
            </a:r>
            <a:r>
              <a:rPr lang="en-US" altLang="zh-CN" sz="2000" b="1" dirty="0">
                <a:solidFill>
                  <a:schemeClr val="tx2"/>
                </a:solidFill>
              </a:rPr>
              <a:t> *)p+1) = 2; //Ok</a:t>
            </a:r>
            <a:r>
              <a:rPr lang="zh-CN" altLang="en-US" sz="2000" b="1" dirty="0">
                <a:solidFill>
                  <a:schemeClr val="tx2"/>
                </a:solidFill>
              </a:rPr>
              <a:t>，</a:t>
            </a:r>
            <a:r>
              <a:rPr lang="zh-CN" altLang="en-GB" sz="2000" b="1" dirty="0">
                <a:solidFill>
                  <a:schemeClr val="tx2"/>
                </a:solidFill>
              </a:rPr>
              <a:t>访问</a:t>
            </a:r>
            <a:r>
              <a:rPr lang="en-US" altLang="zh-CN" sz="2000" b="1" dirty="0">
                <a:solidFill>
                  <a:schemeClr val="tx2"/>
                </a:solidFill>
              </a:rPr>
              <a:t>p</a:t>
            </a:r>
            <a:r>
              <a:rPr lang="zh-CN" altLang="en-GB" sz="2000" b="1" dirty="0">
                <a:solidFill>
                  <a:schemeClr val="tx2"/>
                </a:solidFill>
              </a:rPr>
              <a:t>所指向的对象的成员</a:t>
            </a:r>
            <a:r>
              <a:rPr lang="en-US" altLang="zh-CN" sz="2000" b="1" dirty="0">
                <a:solidFill>
                  <a:schemeClr val="tx2"/>
                </a:solidFill>
              </a:rPr>
              <a:t>j</a:t>
            </a:r>
            <a:endParaRPr lang="en-GB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GB" altLang="zh-CN" sz="2000" b="1" dirty="0">
                <a:solidFill>
                  <a:schemeClr val="tx2"/>
                </a:solidFill>
              </a:rPr>
              <a:t>}</a:t>
            </a:r>
            <a:endParaRPr lang="en-GB" altLang="zh-CN" sz="2000" b="1" dirty="0">
              <a:solidFill>
                <a:schemeClr val="tx2"/>
              </a:solidFill>
            </a:endParaRPr>
          </a:p>
        </p:txBody>
      </p:sp>
      <p:sp>
        <p:nvSpPr>
          <p:cNvPr id="72708" name="Rectangle 4"/>
          <p:cNvSpPr>
            <a:spLocks noChangeArrowheads="1"/>
          </p:cNvSpPr>
          <p:nvPr/>
        </p:nvSpPr>
        <p:spPr bwMode="auto">
          <a:xfrm>
            <a:off x="7597775" y="4437063"/>
            <a:ext cx="790575" cy="71596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1800" b="1"/>
          </a:p>
        </p:txBody>
      </p:sp>
      <p:sp>
        <p:nvSpPr>
          <p:cNvPr id="72709" name="Line 5"/>
          <p:cNvSpPr>
            <a:spLocks noChangeShapeType="1"/>
          </p:cNvSpPr>
          <p:nvPr/>
        </p:nvSpPr>
        <p:spPr bwMode="auto">
          <a:xfrm>
            <a:off x="7597775" y="4797425"/>
            <a:ext cx="7905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2075" tIns="46038" rIns="92075" bIns="46038"/>
          <a:lstStyle/>
          <a:p>
            <a:endParaRPr lang="zh-CN" altLang="en-US" b="1"/>
          </a:p>
        </p:txBody>
      </p:sp>
      <p:sp>
        <p:nvSpPr>
          <p:cNvPr id="72710" name="Text Box 6"/>
          <p:cNvSpPr txBox="1">
            <a:spLocks noChangeArrowheads="1"/>
          </p:cNvSpPr>
          <p:nvPr/>
        </p:nvSpPr>
        <p:spPr bwMode="auto">
          <a:xfrm>
            <a:off x="7113588" y="4365625"/>
            <a:ext cx="415178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i:</a:t>
            </a:r>
            <a:endParaRPr lang="en-US" altLang="zh-CN" sz="2400" b="1"/>
          </a:p>
        </p:txBody>
      </p:sp>
      <p:sp>
        <p:nvSpPr>
          <p:cNvPr id="72711" name="Text Box 7"/>
          <p:cNvSpPr txBox="1">
            <a:spLocks noChangeArrowheads="1"/>
          </p:cNvSpPr>
          <p:nvPr/>
        </p:nvSpPr>
        <p:spPr bwMode="auto">
          <a:xfrm>
            <a:off x="7097713" y="4724400"/>
            <a:ext cx="432811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j:</a:t>
            </a:r>
            <a:endParaRPr lang="en-US" altLang="zh-CN" sz="2400" b="1"/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4743450" y="1365250"/>
            <a:ext cx="2835713" cy="1631858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//A.</a:t>
            </a:r>
            <a:r>
              <a:rPr lang="en-US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cpp</a:t>
            </a:r>
            <a:r>
              <a:rPr lang="zh-CN" altLang="en-US" sz="2000" b="1" dirty="0">
                <a:solidFill>
                  <a:schemeClr val="tx2"/>
                </a:solidFill>
              </a:rPr>
              <a:t> （类</a:t>
            </a:r>
            <a:r>
              <a:rPr lang="en-US" altLang="zh-CN" sz="2000" b="1" dirty="0">
                <a:solidFill>
                  <a:schemeClr val="tx2"/>
                </a:solidFill>
              </a:rPr>
              <a:t>A</a:t>
            </a:r>
            <a:r>
              <a:rPr lang="zh-CN" altLang="en-US" sz="2000" b="1" dirty="0">
                <a:solidFill>
                  <a:schemeClr val="tx2"/>
                </a:solidFill>
              </a:rPr>
              <a:t>的实现）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#include "</a:t>
            </a:r>
            <a:r>
              <a:rPr lang="en-GB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A.h</a:t>
            </a: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"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......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A </a:t>
            </a:r>
            <a:r>
              <a:rPr lang="en-GB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a</a:t>
            </a: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;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func</a:t>
            </a: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(&amp;a);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</p:txBody>
      </p:sp>
      <p:sp>
        <p:nvSpPr>
          <p:cNvPr id="72713" name="Text Box 6"/>
          <p:cNvSpPr txBox="1">
            <a:spLocks noChangeArrowheads="1"/>
          </p:cNvSpPr>
          <p:nvPr/>
        </p:nvSpPr>
        <p:spPr bwMode="auto">
          <a:xfrm>
            <a:off x="7092950" y="3644900"/>
            <a:ext cx="524182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p:</a:t>
            </a:r>
            <a:endParaRPr lang="en-US" altLang="zh-CN" sz="2400" b="1"/>
          </a:p>
        </p:txBody>
      </p:sp>
      <p:sp>
        <p:nvSpPr>
          <p:cNvPr id="72714" name="Rectangle 4"/>
          <p:cNvSpPr>
            <a:spLocks noChangeArrowheads="1"/>
          </p:cNvSpPr>
          <p:nvPr/>
        </p:nvSpPr>
        <p:spPr bwMode="auto">
          <a:xfrm>
            <a:off x="7596188" y="3789363"/>
            <a:ext cx="792162" cy="3175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sz="1800" b="1"/>
          </a:p>
        </p:txBody>
      </p:sp>
      <p:cxnSp>
        <p:nvCxnSpPr>
          <p:cNvPr id="72715" name="直接箭头连接符 2"/>
          <p:cNvCxnSpPr>
            <a:cxnSpLocks noChangeShapeType="1"/>
            <a:endCxn id="72708" idx="0"/>
          </p:cNvCxnSpPr>
          <p:nvPr/>
        </p:nvCxnSpPr>
        <p:spPr bwMode="auto">
          <a:xfrm>
            <a:off x="7993063" y="3933825"/>
            <a:ext cx="0" cy="503238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404813"/>
            <a:ext cx="8351837" cy="6453187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用抽象类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I_A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给类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提供一个抽象接口</a:t>
            </a:r>
            <a:endParaRPr lang="zh-CN" altLang="en-US" sz="2400" b="1" dirty="0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en-GB" altLang="zh-CN" sz="2400" b="1" dirty="0" err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I_A.h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（类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的对外接口）</a:t>
            </a:r>
            <a:endParaRPr lang="en-GB" altLang="zh-CN" sz="2400" b="1" dirty="0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class I_A</a:t>
            </a:r>
            <a:endParaRPr lang="en-GB" altLang="zh-CN" sz="2400" b="1" dirty="0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{ public:</a:t>
            </a:r>
            <a:endParaRPr lang="en-GB" altLang="zh-CN" sz="2400" b="1" dirty="0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	  virtual void f(</a:t>
            </a:r>
            <a:r>
              <a:rPr lang="en-GB" altLang="zh-CN" sz="2400" b="1" dirty="0" err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int</a:t>
            </a:r>
            <a:r>
              <a:rPr lang="en-GB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)=0;</a:t>
            </a:r>
            <a:endParaRPr lang="en-GB" altLang="zh-CN" sz="2400" b="1" dirty="0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};</a:t>
            </a:r>
            <a:endParaRPr lang="en-GB" altLang="zh-CN" sz="2400" b="1" dirty="0">
              <a:solidFill>
                <a:schemeClr val="tx2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//B.cpp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（类</a:t>
            </a:r>
            <a:r>
              <a:rPr lang="en-US" altLang="zh-CN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的使用者）</a:t>
            </a:r>
            <a:endParaRPr lang="en-GB" altLang="zh-CN" sz="24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#include "</a:t>
            </a:r>
            <a:r>
              <a:rPr lang="en-GB" altLang="zh-CN" sz="24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I_A.h</a:t>
            </a: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"</a:t>
            </a:r>
            <a:endParaRPr lang="en-GB" altLang="zh-CN" sz="24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void </a:t>
            </a:r>
            <a:r>
              <a:rPr lang="en-GB" altLang="zh-CN" sz="24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func</a:t>
            </a: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(I_A *p)</a:t>
            </a:r>
            <a:endParaRPr lang="en-GB" altLang="zh-CN" sz="24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{	p-&gt;f(2);  //Ok</a:t>
            </a:r>
            <a:endParaRPr lang="en-GB" altLang="zh-CN" sz="24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......  //</a:t>
            </a:r>
            <a:r>
              <a:rPr lang="zh-CN" altLang="en-GB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这里不知道</a:t>
            </a: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zh-CN" altLang="en-GB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所指向的对象有哪些数据成员，</a:t>
            </a:r>
            <a:endParaRPr lang="zh-CN" altLang="en-GB" sz="24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zh-CN" altLang="en-GB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	   </a:t>
            </a: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//</a:t>
            </a:r>
            <a:r>
              <a:rPr lang="zh-CN" altLang="en-GB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因此，无法访问它的数据成员</a:t>
            </a:r>
            <a:endParaRPr lang="zh-CN" altLang="en-GB" sz="24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GB" altLang="zh-CN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</a:t>
            </a:r>
            <a:endParaRPr lang="en-GB" altLang="zh-CN" sz="24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24644" name="Text Box 4"/>
          <p:cNvSpPr txBox="1">
            <a:spLocks noChangeArrowheads="1"/>
          </p:cNvSpPr>
          <p:nvPr/>
        </p:nvSpPr>
        <p:spPr bwMode="auto">
          <a:xfrm>
            <a:off x="5588000" y="1011238"/>
            <a:ext cx="2944813" cy="3786187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</a:ln>
          <a:effectLst/>
        </p:spPr>
        <p:txBody>
          <a:bodyPr wrap="none" lIns="92075" tIns="46038" rIns="92075" bIns="46038">
            <a:spAutoFit/>
          </a:bodyPr>
          <a:lstStyle/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//A.</a:t>
            </a:r>
            <a:r>
              <a:rPr lang="en-US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cpp</a:t>
            </a:r>
            <a:r>
              <a:rPr lang="zh-CN" altLang="en-US" sz="2000" b="1" dirty="0">
                <a:solidFill>
                  <a:schemeClr val="tx2"/>
                </a:solidFill>
              </a:rPr>
              <a:t> （类</a:t>
            </a:r>
            <a:r>
              <a:rPr lang="en-US" altLang="zh-CN" sz="2000" b="1" dirty="0">
                <a:solidFill>
                  <a:schemeClr val="tx2"/>
                </a:solidFill>
              </a:rPr>
              <a:t>A</a:t>
            </a:r>
            <a:r>
              <a:rPr lang="zh-CN" altLang="en-US" sz="2000" b="1" dirty="0">
                <a:solidFill>
                  <a:schemeClr val="tx2"/>
                </a:solidFill>
              </a:rPr>
              <a:t>的实现）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#include "</a:t>
            </a:r>
            <a:r>
              <a:rPr lang="en-GB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I_A.h</a:t>
            </a: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"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class A: public I_A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{	</a:t>
            </a:r>
            <a:r>
              <a:rPr lang="en-GB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int</a:t>
            </a: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</a:t>
            </a:r>
            <a:r>
              <a:rPr lang="en-GB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i,j</a:t>
            </a: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;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  public: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	A();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	</a:t>
            </a:r>
            <a:r>
              <a:rPr lang="fr-FR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A(int x,int y);</a:t>
            </a:r>
            <a:endParaRPr lang="fr-FR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fr-FR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	void f(int x);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};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......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A </a:t>
            </a:r>
            <a:r>
              <a:rPr lang="en-GB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a</a:t>
            </a: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;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  <a:p>
            <a:pPr>
              <a:defRPr/>
            </a:pPr>
            <a:r>
              <a:rPr lang="en-GB" altLang="zh-CN" sz="2000" b="1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func</a:t>
            </a:r>
            <a:r>
              <a:rPr lang="en-GB" altLang="zh-CN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(&amp;a);</a:t>
            </a:r>
            <a:endParaRPr lang="en-GB" altLang="zh-CN" sz="2000" b="1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190500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11188" y="2205038"/>
            <a:ext cx="7786688" cy="38528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342900" marR="0" indent="-34290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r>
              <a:rPr kumimoji="0" lang="zh-CN" altLang="en-US" sz="2800" b="1" kern="0" cap="none" spc="0" normalizeH="0" baseline="0" noProof="0">
                <a:solidFill>
                  <a:srgbClr val="0000FF"/>
                </a:solidFill>
                <a:latin typeface="+mn-lt"/>
                <a:ea typeface="+mn-ea"/>
                <a:cs typeface="+mn-cs"/>
              </a:rPr>
              <a:t>实现原理</a:t>
            </a:r>
            <a:endParaRPr kumimoji="0" lang="en-US" altLang="zh-CN" sz="2800" b="1" kern="0" cap="none" spc="0" normalizeH="0" baseline="0" noProof="0">
              <a:solidFill>
                <a:srgbClr val="0000FF"/>
              </a:solidFill>
              <a:latin typeface="+mn-lt"/>
              <a:ea typeface="+mn-ea"/>
              <a:cs typeface="+mn-cs"/>
            </a:endParaRPr>
          </a:p>
          <a:p>
            <a:pPr marL="342900" marR="0" indent="-34290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endParaRPr kumimoji="0" lang="en-US" altLang="zh-CN" sz="1000" b="1" kern="0" cap="none" spc="0" normalizeH="0" baseline="0" noProof="0">
              <a:solidFill>
                <a:srgbClr val="0000FF"/>
              </a:solidFill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对于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每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一个含有虚函数的类，编译程序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将会为该类创建一个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虚函数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表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(vtbl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)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，表中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记录了所有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虚函数的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highlight>
                  <a:srgbClr val="FFFF00"/>
                </a:highlight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入口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highlight>
                  <a:srgbClr val="FFFF00"/>
                </a:highlight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地址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。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endParaRPr kumimoji="0" lang="en-US" altLang="zh-CN" sz="10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当创建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一个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含有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虚函数的类的对象时，在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该对象的内存空间中有一个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隐藏的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指针 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(vptr) 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，它指向所属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类的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虚函数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表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。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endParaRPr kumimoji="0" lang="en-US" altLang="zh-CN" sz="10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通过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基类的引用或指针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访问虚函数时，将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利用实际引用或指向的对象的虚函数表，来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动态绑定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到调用的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函数。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5792" b="28684"/>
          <a:stretch>
            <a:fillRect/>
          </a:stretch>
        </p:blipFill>
        <p:spPr>
          <a:xfrm rot="16200000">
            <a:off x="1002665" y="13335"/>
            <a:ext cx="6867525" cy="69297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-171400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动态绑定的实现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27651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zh-CN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： 	</a:t>
            </a:r>
            <a:endParaRPr lang="zh-CN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grpSp>
        <p:nvGrpSpPr>
          <p:cNvPr id="27652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7" name="Rectangle 4"/>
            <p:cNvSpPr>
              <a:spLocks noChangeArrowheads="1"/>
            </p:cNvSpPr>
            <p:nvPr/>
          </p:nvSpPr>
          <p:spPr bwMode="auto">
            <a:xfrm>
              <a:off x="0" y="0"/>
              <a:ext cx="216" cy="3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  <p:sp>
          <p:nvSpPr>
            <p:cNvPr id="8" name="Line 5"/>
            <p:cNvSpPr>
              <a:spLocks noChangeShapeType="1"/>
            </p:cNvSpPr>
            <p:nvPr/>
          </p:nvSpPr>
          <p:spPr bwMode="auto">
            <a:xfrm>
              <a:off x="0" y="116"/>
              <a:ext cx="2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  <p:sp>
          <p:nvSpPr>
            <p:cNvPr id="9" name="Line 6"/>
            <p:cNvSpPr>
              <a:spLocks noChangeShapeType="1"/>
            </p:cNvSpPr>
            <p:nvPr/>
          </p:nvSpPr>
          <p:spPr bwMode="auto">
            <a:xfrm>
              <a:off x="0" y="249"/>
              <a:ext cx="2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</p:grpSp>
      <p:sp>
        <p:nvSpPr>
          <p:cNvPr id="10" name="Text Box 0"/>
          <p:cNvSpPr txBox="1">
            <a:spLocks noChangeArrowheads="1"/>
          </p:cNvSpPr>
          <p:nvPr/>
        </p:nvSpPr>
        <p:spPr bwMode="auto">
          <a:xfrm>
            <a:off x="6084168" y="1052736"/>
            <a:ext cx="2857500" cy="50942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class A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{	 int x, y;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 public: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	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virtual </a:t>
            </a: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void f();</a:t>
            </a:r>
            <a:endParaRPr kumimoji="0" lang="zh-CN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	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virtual </a:t>
            </a: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void g();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	 void h();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};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class B: public A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{	 int z;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  public: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	 </a:t>
            </a: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void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</a:t>
            </a:r>
            <a:r>
              <a:rPr kumimoji="0" lang="zh-CN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(); 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	 </a:t>
            </a: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void h(); 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};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B 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b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;..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grpSp>
        <p:nvGrpSpPr>
          <p:cNvPr id="27654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12" name="Rectangle 4"/>
            <p:cNvSpPr>
              <a:spLocks noChangeArrowheads="1"/>
            </p:cNvSpPr>
            <p:nvPr/>
          </p:nvSpPr>
          <p:spPr bwMode="auto">
            <a:xfrm>
              <a:off x="0" y="0"/>
              <a:ext cx="216" cy="3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  <p:sp>
          <p:nvSpPr>
            <p:cNvPr id="14" name="Line 6"/>
            <p:cNvSpPr>
              <a:spLocks noChangeShapeType="1"/>
            </p:cNvSpPr>
            <p:nvPr/>
          </p:nvSpPr>
          <p:spPr bwMode="auto">
            <a:xfrm>
              <a:off x="0" y="170"/>
              <a:ext cx="2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</p:grpSp>
      <p:cxnSp>
        <p:nvCxnSpPr>
          <p:cNvPr id="27655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27656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18" name="Rectangle 4"/>
            <p:cNvSpPr>
              <a:spLocks noChangeArrowheads="1"/>
            </p:cNvSpPr>
            <p:nvPr/>
          </p:nvSpPr>
          <p:spPr bwMode="auto">
            <a:xfrm>
              <a:off x="0" y="0"/>
              <a:ext cx="216" cy="37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  <p:sp>
          <p:nvSpPr>
            <p:cNvPr id="19" name="Line 5"/>
            <p:cNvSpPr>
              <a:spLocks noChangeShapeType="1"/>
            </p:cNvSpPr>
            <p:nvPr/>
          </p:nvSpPr>
          <p:spPr bwMode="auto">
            <a:xfrm>
              <a:off x="0" y="94"/>
              <a:ext cx="2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  <p:sp>
          <p:nvSpPr>
            <p:cNvPr id="20" name="Line 6"/>
            <p:cNvSpPr>
              <a:spLocks noChangeShapeType="1"/>
            </p:cNvSpPr>
            <p:nvPr/>
          </p:nvSpPr>
          <p:spPr bwMode="auto">
            <a:xfrm>
              <a:off x="0" y="281"/>
              <a:ext cx="2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</p:grpSp>
      <p:grpSp>
        <p:nvGrpSpPr>
          <p:cNvPr id="27657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22" name="Rectangle 4"/>
            <p:cNvSpPr>
              <a:spLocks noChangeArrowheads="1"/>
            </p:cNvSpPr>
            <p:nvPr/>
          </p:nvSpPr>
          <p:spPr bwMode="auto">
            <a:xfrm>
              <a:off x="0" y="0"/>
              <a:ext cx="216" cy="3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</p:spPr>
          <p:txBody>
            <a:bodyPr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  <p:sp>
          <p:nvSpPr>
            <p:cNvPr id="23" name="Line 6"/>
            <p:cNvSpPr>
              <a:spLocks noChangeShapeType="1"/>
            </p:cNvSpPr>
            <p:nvPr/>
          </p:nvSpPr>
          <p:spPr bwMode="auto">
            <a:xfrm>
              <a:off x="0" y="170"/>
              <a:ext cx="2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</a:ln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楷体_GB2312" pitchFamily="49" charset="-122"/>
                <a:cs typeface="+mn-cs"/>
              </a:endParaRPr>
            </a:p>
          </p:txBody>
        </p:sp>
      </p:grpSp>
      <p:cxnSp>
        <p:nvCxnSpPr>
          <p:cNvPr id="27658" name="直接箭头连接符 23"/>
          <p:cNvCxnSpPr/>
          <p:nvPr/>
        </p:nvCxnSpPr>
        <p:spPr>
          <a:xfrm>
            <a:off x="2214563" y="4641850"/>
            <a:ext cx="1214437" cy="158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28" name="Line 5"/>
          <p:cNvSpPr>
            <a:spLocks noChangeShapeType="1"/>
          </p:cNvSpPr>
          <p:nvPr/>
        </p:nvSpPr>
        <p:spPr bwMode="auto">
          <a:xfrm>
            <a:off x="1714500" y="51435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楷体_GB2312" pitchFamily="49" charset="-122"/>
              <a:cs typeface="+mn-cs"/>
            </a:endParaRPr>
          </a:p>
        </p:txBody>
      </p:sp>
      <p:sp>
        <p:nvSpPr>
          <p:cNvPr id="27660" name="矩形 1"/>
          <p:cNvSpPr/>
          <p:nvPr/>
        </p:nvSpPr>
        <p:spPr>
          <a:xfrm>
            <a:off x="4932363" y="3000375"/>
            <a:ext cx="773112" cy="4286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 dirty="0">
                <a:solidFill>
                  <a:schemeClr val="tx1"/>
                </a:solidFill>
              </a:rPr>
              <a:t>A::f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27661" name="矩形 2"/>
          <p:cNvSpPr/>
          <p:nvPr/>
        </p:nvSpPr>
        <p:spPr>
          <a:xfrm>
            <a:off x="4932363" y="3429000"/>
            <a:ext cx="773112" cy="5048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 dirty="0">
                <a:solidFill>
                  <a:schemeClr val="tx1"/>
                </a:solidFill>
              </a:rPr>
              <a:t>A::g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27662" name="矩形 5"/>
          <p:cNvSpPr/>
          <p:nvPr/>
        </p:nvSpPr>
        <p:spPr>
          <a:xfrm>
            <a:off x="4932363" y="4786313"/>
            <a:ext cx="773112" cy="5048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 dirty="0">
                <a:solidFill>
                  <a:schemeClr val="tx1"/>
                </a:solidFill>
              </a:rPr>
              <a:t>B::f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cxnSp>
        <p:nvCxnSpPr>
          <p:cNvPr id="27663" name="直接箭头连接符 15"/>
          <p:cNvCxnSpPr/>
          <p:nvPr/>
        </p:nvCxnSpPr>
        <p:spPr>
          <a:xfrm>
            <a:off x="4232275" y="4606925"/>
            <a:ext cx="700088" cy="35718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27664" name="直接箭头连接符 15"/>
          <p:cNvCxnSpPr/>
          <p:nvPr/>
        </p:nvCxnSpPr>
        <p:spPr>
          <a:xfrm flipV="1">
            <a:off x="4438650" y="3681413"/>
            <a:ext cx="493713" cy="1289050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190500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28675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28691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28692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28693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28676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28689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28690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28677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28678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28686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28687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28688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28679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28684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28685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28680" name="直接箭头连接符 23"/>
          <p:cNvCxnSpPr/>
          <p:nvPr/>
        </p:nvCxnSpPr>
        <p:spPr>
          <a:xfrm>
            <a:off x="2214563" y="4641850"/>
            <a:ext cx="1214437" cy="158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28681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28682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zh-CN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： </a:t>
            </a:r>
            <a:r>
              <a:rPr lang="zh-CN" altLang="zh-CN" sz="2400" b="1" dirty="0">
                <a:ea typeface="楷体" panose="02010609060101010101" pitchFamily="49" charset="-122"/>
              </a:rPr>
              <a:t>	</a:t>
            </a:r>
            <a:endParaRPr lang="zh-CN" altLang="zh-CN" sz="24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10" name="Text Box 0"/>
          <p:cNvSpPr txBox="1">
            <a:spLocks noChangeArrowheads="1"/>
          </p:cNvSpPr>
          <p:nvPr/>
        </p:nvSpPr>
        <p:spPr bwMode="auto">
          <a:xfrm>
            <a:off x="5715000" y="2205038"/>
            <a:ext cx="2960688" cy="286226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A 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a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Arial" panose="020B0604020202020204" pitchFamily="34" charset="0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B 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b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</a:t>
            </a:r>
            <a:r>
              <a:rPr kumimoji="0" lang="en-US" altLang="zh-CN" sz="2000" b="1" kern="1200" cap="none" spc="0" normalizeH="0" baseline="0" noProof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p;</a:t>
            </a:r>
            <a:endParaRPr kumimoji="0" lang="en-US" altLang="zh-CN" sz="2000" b="1" kern="1200" cap="none" spc="0" normalizeH="0" baseline="0" noProof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  </a:t>
            </a:r>
            <a:r>
              <a:rPr kumimoji="0" lang="en-US" altLang="zh-CN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指向了</a:t>
            </a:r>
            <a:r>
              <a:rPr kumimoji="0" lang="en-US" altLang="zh-CN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</a:t>
            </a:r>
            <a:r>
              <a:rPr kumimoji="0" lang="en-US" altLang="zh-CN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p-&gt;f();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190500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0723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30739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0740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0741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0724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30737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0738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0725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30726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30734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0735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0736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0727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30732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0733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0728" name="直接箭头连接符 23"/>
          <p:cNvCxnSpPr/>
          <p:nvPr/>
        </p:nvCxnSpPr>
        <p:spPr>
          <a:xfrm>
            <a:off x="2214563" y="4641850"/>
            <a:ext cx="1214437" cy="158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30729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0730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zh-CN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： </a:t>
            </a:r>
            <a:r>
              <a:rPr lang="zh-CN" altLang="zh-CN" sz="2400" b="1" dirty="0">
                <a:ea typeface="楷体" panose="02010609060101010101" pitchFamily="49" charset="-122"/>
              </a:rPr>
              <a:t>	</a:t>
            </a:r>
            <a:endParaRPr lang="zh-CN" altLang="zh-CN" sz="24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10" name="Text Box 0"/>
          <p:cNvSpPr txBox="1">
            <a:spLocks noChangeArrowheads="1"/>
          </p:cNvSpPr>
          <p:nvPr/>
        </p:nvSpPr>
        <p:spPr bwMode="auto">
          <a:xfrm>
            <a:off x="5065713" y="1866900"/>
            <a:ext cx="3990975" cy="409416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*p;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</a:t>
            </a:r>
            <a:r>
              <a:rPr kumimoji="0" lang="en-US" altLang="zh-CN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指向了</a:t>
            </a:r>
            <a:r>
              <a:rPr kumimoji="0" lang="en-US" altLang="zh-CN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</a:t>
            </a:r>
            <a:r>
              <a:rPr kumimoji="0" lang="en-US" altLang="zh-CN" sz="2000" b="1" kern="1200" cap="none" spc="0" normalizeH="0" baseline="0" noProof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&gt;f();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编译程序生成类似下面的代码：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rgbClr val="00B05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指向成员函数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void (*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(void *);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指向虚函数表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kern="1200" cap="none" spc="0" normalizeH="0" baseline="0" noProof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*VtblPtr;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动态绑定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*)p)) (p);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*)p+1)) (p);</a:t>
            </a:r>
            <a:endParaRPr kumimoji="0" lang="zh-CN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ea typeface="楷体" panose="02010609060101010101" pitchFamily="49" charset="-122"/>
              </a:rPr>
              <a:t>例如：</a:t>
            </a:r>
            <a:r>
              <a:rPr lang="zh-CN" altLang="en-US" sz="2800" b="1" dirty="0">
                <a:ea typeface="楷体" panose="02010609060101010101" pitchFamily="49" charset="-122"/>
              </a:rPr>
              <a:t>调用</a:t>
            </a:r>
            <a:r>
              <a:rPr lang="en-US" altLang="zh-CN" sz="2800" b="1" dirty="0">
                <a:ea typeface="楷体" panose="02010609060101010101" pitchFamily="49" charset="-122"/>
              </a:rPr>
              <a:t>f</a:t>
            </a:r>
            <a:r>
              <a:rPr lang="zh-CN" altLang="zh-CN" sz="2800" b="1" dirty="0">
                <a:ea typeface="楷体" panose="02010609060101010101" pitchFamily="49" charset="-122"/>
              </a:rPr>
              <a:t> </a:t>
            </a:r>
            <a:r>
              <a:rPr lang="zh-CN" altLang="zh-CN" sz="2400" b="1" dirty="0">
                <a:ea typeface="楷体" panose="02010609060101010101" pitchFamily="49" charset="-122"/>
              </a:rPr>
              <a:t>	</a:t>
            </a:r>
            <a:endParaRPr lang="zh-CN" altLang="zh-CN" sz="24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</a:t>
            </a:r>
            <a:r>
              <a:rPr lang="en-US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vptr</a:t>
            </a:r>
            <a:r>
              <a:rPr lang="zh-CN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-99392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2772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32789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2790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2791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2773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32787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2788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2774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32775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32784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2785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2786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2776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32782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2783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2777" name="直接箭头连接符 23"/>
          <p:cNvCxnSpPr/>
          <p:nvPr/>
        </p:nvCxnSpPr>
        <p:spPr>
          <a:xfrm>
            <a:off x="2214563" y="4641850"/>
            <a:ext cx="1214437" cy="158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32778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" name="Text Box 0"/>
          <p:cNvSpPr txBox="1">
            <a:spLocks noChangeArrowheads="1"/>
          </p:cNvSpPr>
          <p:nvPr/>
        </p:nvSpPr>
        <p:spPr bwMode="auto">
          <a:xfrm>
            <a:off x="4929188" y="1124744"/>
            <a:ext cx="4071938" cy="50180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*p;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p-&gt;f();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编译程序生成类似下面的代码：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指向成员函数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void (*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(void *);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指向虚函数表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1. 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指针类型转换：指向</a:t>
            </a:r>
            <a:r>
              <a:rPr kumimoji="0" lang="en-US" altLang="zh-CN" sz="2000" b="1" kern="1200" cap="none" spc="0" normalizeH="0" baseline="0" noProof="0" dirty="0" err="1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2.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获取虚函数表的指针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3.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找到虚函数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4.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调用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 p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)) (p);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*)p+1)) (p);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32780" name="直接箭头连接符 30"/>
          <p:cNvCxnSpPr/>
          <p:nvPr/>
        </p:nvCxnSpPr>
        <p:spPr>
          <a:xfrm>
            <a:off x="642938" y="4643438"/>
            <a:ext cx="428625" cy="1587"/>
          </a:xfrm>
          <a:prstGeom prst="straightConnector1">
            <a:avLst/>
          </a:prstGeom>
          <a:ln w="25400" cap="flat" cmpd="sng">
            <a:solidFill>
              <a:srgbClr val="0070C0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32781" name="文本框 1"/>
          <p:cNvSpPr txBox="1"/>
          <p:nvPr/>
        </p:nvSpPr>
        <p:spPr>
          <a:xfrm>
            <a:off x="323850" y="4397375"/>
            <a:ext cx="341313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rgbClr val="0070C0"/>
                </a:solidFill>
              </a:rPr>
              <a:t>p</a:t>
            </a:r>
            <a:endParaRPr lang="zh-CN" altLang="en-US" sz="2000" b="1" dirty="0">
              <a:solidFill>
                <a:srgbClr val="0070C0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zh-CN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： 	</a:t>
            </a:r>
            <a:endParaRPr lang="zh-CN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                       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</a:t>
            </a:r>
            <a:r>
              <a:rPr lang="en-US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vptr</a:t>
            </a:r>
            <a:r>
              <a:rPr lang="zh-CN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-27384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4820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34837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4838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4839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4821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34835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4836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4822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34823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34832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4833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4834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4824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34830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4831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4825" name="直接箭头连接符 23"/>
          <p:cNvCxnSpPr/>
          <p:nvPr/>
        </p:nvCxnSpPr>
        <p:spPr>
          <a:xfrm>
            <a:off x="2214563" y="4641850"/>
            <a:ext cx="1214437" cy="1588"/>
          </a:xfrm>
          <a:prstGeom prst="straightConnector1">
            <a:avLst/>
          </a:prstGeom>
          <a:ln w="25400" cap="flat" cmpd="sng">
            <a:solidFill>
              <a:srgbClr val="0070C0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34826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cxnSp>
        <p:nvCxnSpPr>
          <p:cNvPr id="34827" name="直接箭头连接符 24"/>
          <p:cNvCxnSpPr/>
          <p:nvPr/>
        </p:nvCxnSpPr>
        <p:spPr>
          <a:xfrm>
            <a:off x="642938" y="4643438"/>
            <a:ext cx="428625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23" name="Text Box 0"/>
          <p:cNvSpPr txBox="1">
            <a:spLocks noChangeArrowheads="1"/>
          </p:cNvSpPr>
          <p:nvPr/>
        </p:nvSpPr>
        <p:spPr bwMode="auto">
          <a:xfrm>
            <a:off x="4929188" y="1124744"/>
            <a:ext cx="4214813" cy="50180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*p;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p-&gt;f();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编译程序生成类似下面的代码：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指向成员函数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void (*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(void *);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指向虚函数表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1.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指针类型转换：指向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2. 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获取虚函数表的指针</a:t>
            </a:r>
            <a:r>
              <a:rPr kumimoji="0" lang="en-US" altLang="zh-CN" sz="2000" b="1" kern="1200" cap="none" spc="0" normalizeH="0" baseline="0" noProof="0" dirty="0" err="1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3.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找到虚函数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4.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调用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)) (p);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*)p+1)) (p);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34829" name="文本框 23"/>
          <p:cNvSpPr txBox="1"/>
          <p:nvPr/>
        </p:nvSpPr>
        <p:spPr>
          <a:xfrm>
            <a:off x="323850" y="4397375"/>
            <a:ext cx="341313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rgbClr val="0070C0"/>
                </a:solidFill>
              </a:rPr>
              <a:t>p</a:t>
            </a:r>
            <a:endParaRPr lang="zh-CN" altLang="en-US" sz="2000" b="1" dirty="0">
              <a:solidFill>
                <a:srgbClr val="0070C0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-42391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6867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36883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6884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6885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6868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36881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6882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6869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36870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36878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6879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6880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6871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36876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6877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6872" name="直接箭头连接符 23"/>
          <p:cNvCxnSpPr/>
          <p:nvPr/>
        </p:nvCxnSpPr>
        <p:spPr>
          <a:xfrm>
            <a:off x="2214563" y="4641850"/>
            <a:ext cx="1214437" cy="158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36873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6874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zh-CN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： 	</a:t>
            </a:r>
            <a:endParaRPr lang="zh-CN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solidFill>
                  <a:srgbClr val="0000FF"/>
                </a:solidFill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</a:t>
            </a:r>
            <a:r>
              <a:rPr lang="en-US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&amp;B::f</a:t>
            </a:r>
            <a:endParaRPr lang="en-US" altLang="zh-CN" sz="2000" b="1" dirty="0">
              <a:solidFill>
                <a:srgbClr val="0070C0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22" name="Text Box 0"/>
          <p:cNvSpPr txBox="1">
            <a:spLocks noChangeArrowheads="1"/>
          </p:cNvSpPr>
          <p:nvPr/>
        </p:nvSpPr>
        <p:spPr bwMode="auto">
          <a:xfrm>
            <a:off x="4929188" y="1147216"/>
            <a:ext cx="4214813" cy="50180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*p;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p-&gt;f();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编译程序生成类似下面的代码：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指向成员函数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void (*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(void *);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指向虚函数表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1.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指针类型转换：指向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2.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获取虚函数表的指针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3. 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找到虚函数</a:t>
            </a: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4.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调用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)) (p);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*)p+1)) (p);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3"/>
          <p:cNvSpPr>
            <a:spLocks noGrp="1"/>
          </p:cNvSpPr>
          <p:nvPr>
            <p:ph type="body"/>
          </p:nvPr>
        </p:nvSpPr>
        <p:spPr>
          <a:xfrm>
            <a:off x="1039813" y="1268760"/>
            <a:ext cx="7132637" cy="4894262"/>
          </a:xfrm>
        </p:spPr>
        <p:txBody>
          <a:bodyPr vert="horz" wrap="square" lIns="91440" tIns="45720" rIns="91440" bIns="45720" anchor="t" anchorCtr="0"/>
          <a:lstStyle/>
          <a:p>
            <a:pPr>
              <a:lnSpc>
                <a:spcPct val="90000"/>
              </a:lnSpc>
            </a:pPr>
            <a:r>
              <a:rPr lang="zh-CN" altLang="en-US" sz="2800" b="1" dirty="0"/>
              <a:t>例子：对象标识的多态（接下页）</a:t>
            </a:r>
            <a:endParaRPr lang="en-US" altLang="zh-CN" sz="2800" b="1" dirty="0"/>
          </a:p>
          <a:p>
            <a:pPr>
              <a:lnSpc>
                <a:spcPct val="90000"/>
              </a:lnSpc>
              <a:buNone/>
            </a:pPr>
            <a:endParaRPr lang="en-US" altLang="zh-CN" sz="1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A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     int x,</a:t>
            </a:r>
            <a:r>
              <a:rPr lang="en-US" altLang="zh-CN" sz="2000" b="1" dirty="0">
                <a:cs typeface="Times New Roman" panose="02020603050405020304" pitchFamily="18" charset="0"/>
              </a:rPr>
              <a:t> </a:t>
            </a:r>
            <a:r>
              <a:rPr lang="zh-CN" altLang="zh-CN" sz="2000" b="1" dirty="0">
                <a:cs typeface="Times New Roman" panose="02020603050405020304" pitchFamily="18" charset="0"/>
              </a:rPr>
              <a:t>y;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     </a:t>
            </a:r>
            <a:r>
              <a:rPr lang="zh-CN" altLang="zh-CN" sz="2000" b="1" dirty="0">
                <a:solidFill>
                  <a:srgbClr val="FF0000"/>
                </a:solidFill>
                <a:cs typeface="Times New Roman" panose="02020603050405020304" pitchFamily="18" charset="0"/>
              </a:rPr>
              <a:t>void f();</a:t>
            </a:r>
            <a:endParaRPr lang="zh-CN" altLang="zh-CN" sz="20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class B: public A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{	     int z;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	public: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   	     </a:t>
            </a:r>
            <a:r>
              <a:rPr lang="zh-CN" altLang="zh-CN" sz="2000" b="1" dirty="0">
                <a:solidFill>
                  <a:srgbClr val="FF0000"/>
                </a:solidFill>
                <a:cs typeface="Times New Roman" panose="02020603050405020304" pitchFamily="18" charset="0"/>
              </a:rPr>
              <a:t>void f();</a:t>
            </a:r>
            <a:endParaRPr lang="zh-CN" altLang="zh-CN" sz="20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   	     void g();</a:t>
            </a:r>
            <a:endParaRPr lang="zh-CN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r>
              <a:rPr lang="zh-CN" altLang="zh-CN" sz="2000" b="1" dirty="0">
                <a:cs typeface="Times New Roman" panose="02020603050405020304" pitchFamily="18" charset="0"/>
              </a:rPr>
              <a:t>};</a:t>
            </a:r>
            <a:endParaRPr lang="en-US" altLang="zh-CN" sz="2000" b="1" dirty="0">
              <a:cs typeface="Times New Roman" panose="02020603050405020304" pitchFamily="18" charset="0"/>
            </a:endParaRPr>
          </a:p>
          <a:p>
            <a:pPr lvl="1">
              <a:lnSpc>
                <a:spcPct val="80000"/>
              </a:lnSpc>
              <a:buNone/>
            </a:pPr>
            <a:endParaRPr lang="en-US" altLang="zh-CN" sz="2000" b="1" dirty="0">
              <a:cs typeface="Times New Roman" panose="02020603050405020304" pitchFamily="18" charset="0"/>
            </a:endParaRPr>
          </a:p>
          <a:p>
            <a:pPr lvl="1" algn="ctr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zh-CN" altLang="en-US" sz="2000" b="1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从编译器的实现上来讲，多态是可行的</a:t>
            </a:r>
            <a:endParaRPr lang="zh-CN" altLang="zh-CN" sz="2000" b="1" dirty="0">
              <a:solidFill>
                <a:srgbClr val="0000FF"/>
              </a:solidFill>
              <a:ea typeface="Times New Roman" panose="02020603050405020304" pitchFamily="18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24000" y="190500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7.3.1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消息的多态性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8196" name="直接箭头连接符 15"/>
          <p:cNvCxnSpPr/>
          <p:nvPr/>
        </p:nvCxnSpPr>
        <p:spPr>
          <a:xfrm>
            <a:off x="5148263" y="2532410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8197" name="文本框 22"/>
          <p:cNvSpPr txBox="1"/>
          <p:nvPr/>
        </p:nvSpPr>
        <p:spPr>
          <a:xfrm>
            <a:off x="4500563" y="2348260"/>
            <a:ext cx="719137" cy="3381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 dirty="0">
                <a:solidFill>
                  <a:schemeClr val="tx1"/>
                </a:solidFill>
              </a:rPr>
              <a:t>A</a:t>
            </a:r>
            <a:r>
              <a:rPr lang="zh-CN" altLang="en-US" sz="1600" b="1" dirty="0">
                <a:solidFill>
                  <a:schemeClr val="tx1"/>
                </a:solidFill>
              </a:rPr>
              <a:t>* </a:t>
            </a:r>
            <a:r>
              <a:rPr lang="en-US" altLang="zh-CN" sz="1600" b="1" dirty="0">
                <a:solidFill>
                  <a:schemeClr val="tx1"/>
                </a:solidFill>
              </a:rPr>
              <a:t>pa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24" name="Rectangle 4"/>
          <p:cNvSpPr>
            <a:spLocks noChangeArrowheads="1"/>
          </p:cNvSpPr>
          <p:nvPr/>
        </p:nvSpPr>
        <p:spPr bwMode="auto">
          <a:xfrm>
            <a:off x="6399213" y="4326285"/>
            <a:ext cx="1219200" cy="655638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楷体_GB2312" pitchFamily="49" charset="-122"/>
              <a:cs typeface="+mn-cs"/>
            </a:endParaRPr>
          </a:p>
        </p:txBody>
      </p:sp>
      <p:cxnSp>
        <p:nvCxnSpPr>
          <p:cNvPr id="8199" name="直接箭头连接符 15"/>
          <p:cNvCxnSpPr/>
          <p:nvPr/>
        </p:nvCxnSpPr>
        <p:spPr>
          <a:xfrm>
            <a:off x="5899150" y="4491385"/>
            <a:ext cx="493713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8200" name="文本框 25"/>
          <p:cNvSpPr txBox="1"/>
          <p:nvPr/>
        </p:nvSpPr>
        <p:spPr>
          <a:xfrm>
            <a:off x="6443663" y="4369147"/>
            <a:ext cx="1204912" cy="5857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600" b="1" dirty="0">
                <a:solidFill>
                  <a:schemeClr val="tx1"/>
                </a:solidFill>
              </a:rPr>
              <a:t>从</a:t>
            </a:r>
            <a:r>
              <a:rPr lang="en-US" altLang="zh-CN" sz="1600" b="1" dirty="0">
                <a:solidFill>
                  <a:schemeClr val="tx1"/>
                </a:solidFill>
              </a:rPr>
              <a:t>A</a:t>
            </a:r>
            <a:r>
              <a:rPr lang="zh-CN" altLang="en-US" sz="1600" b="1" dirty="0">
                <a:solidFill>
                  <a:schemeClr val="tx1"/>
                </a:solidFill>
              </a:rPr>
              <a:t>类继承来的数据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8201" name="文本框 26"/>
          <p:cNvSpPr txBox="1"/>
          <p:nvPr/>
        </p:nvSpPr>
        <p:spPr>
          <a:xfrm>
            <a:off x="5292725" y="4307235"/>
            <a:ext cx="719138" cy="3381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 dirty="0">
                <a:solidFill>
                  <a:schemeClr val="tx1"/>
                </a:solidFill>
              </a:rPr>
              <a:t>B</a:t>
            </a:r>
            <a:r>
              <a:rPr lang="zh-CN" altLang="en-US" sz="1600" b="1" dirty="0">
                <a:solidFill>
                  <a:schemeClr val="tx1"/>
                </a:solidFill>
              </a:rPr>
              <a:t>* </a:t>
            </a:r>
            <a:r>
              <a:rPr lang="en-US" altLang="zh-CN" sz="1600" b="1" dirty="0">
                <a:solidFill>
                  <a:schemeClr val="tx1"/>
                </a:solidFill>
              </a:rPr>
              <a:t>pb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28" name="Rectangle 4"/>
          <p:cNvSpPr>
            <a:spLocks noChangeArrowheads="1"/>
          </p:cNvSpPr>
          <p:nvPr/>
        </p:nvSpPr>
        <p:spPr bwMode="auto">
          <a:xfrm>
            <a:off x="6392863" y="2337147"/>
            <a:ext cx="1214438" cy="655638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楷体_GB2312" pitchFamily="49" charset="-122"/>
              <a:cs typeface="+mn-cs"/>
            </a:endParaRPr>
          </a:p>
        </p:txBody>
      </p:sp>
      <p:sp>
        <p:nvSpPr>
          <p:cNvPr id="8203" name="文本框 28"/>
          <p:cNvSpPr txBox="1"/>
          <p:nvPr/>
        </p:nvSpPr>
        <p:spPr>
          <a:xfrm>
            <a:off x="6430963" y="2475260"/>
            <a:ext cx="1204912" cy="3397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 dirty="0">
                <a:solidFill>
                  <a:schemeClr val="tx1"/>
                </a:solidFill>
              </a:rPr>
              <a:t>A</a:t>
            </a:r>
            <a:r>
              <a:rPr lang="zh-CN" altLang="en-US" sz="1600" b="1" dirty="0">
                <a:solidFill>
                  <a:schemeClr val="tx1"/>
                </a:solidFill>
              </a:rPr>
              <a:t>类的数据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6402388" y="4988272"/>
            <a:ext cx="1214438" cy="6556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楷体_GB2312" pitchFamily="49" charset="-122"/>
              <a:cs typeface="+mn-cs"/>
            </a:endParaRPr>
          </a:p>
        </p:txBody>
      </p:sp>
      <p:sp>
        <p:nvSpPr>
          <p:cNvPr id="8205" name="文本框 30"/>
          <p:cNvSpPr txBox="1"/>
          <p:nvPr/>
        </p:nvSpPr>
        <p:spPr>
          <a:xfrm>
            <a:off x="6443663" y="5026372"/>
            <a:ext cx="1204912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 dirty="0">
                <a:solidFill>
                  <a:schemeClr val="tx1"/>
                </a:solidFill>
              </a:rPr>
              <a:t>B</a:t>
            </a:r>
            <a:r>
              <a:rPr lang="zh-CN" altLang="en-US" sz="1600" b="1" dirty="0">
                <a:solidFill>
                  <a:schemeClr val="tx1"/>
                </a:solidFill>
              </a:rPr>
              <a:t>类定义的新数据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8206" name="文本框 31"/>
          <p:cNvSpPr txBox="1"/>
          <p:nvPr/>
        </p:nvSpPr>
        <p:spPr>
          <a:xfrm>
            <a:off x="6372225" y="1916460"/>
            <a:ext cx="1439863" cy="3381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 dirty="0">
                <a:solidFill>
                  <a:schemeClr val="tx1"/>
                </a:solidFill>
              </a:rPr>
              <a:t>A</a:t>
            </a:r>
            <a:r>
              <a:rPr lang="zh-CN" altLang="en-US" sz="1600" b="1" dirty="0">
                <a:solidFill>
                  <a:schemeClr val="tx1"/>
                </a:solidFill>
              </a:rPr>
              <a:t>类的对象</a:t>
            </a:r>
            <a:r>
              <a:rPr lang="en-US" altLang="zh-CN" sz="1600" b="1" dirty="0">
                <a:solidFill>
                  <a:schemeClr val="tx1"/>
                </a:solidFill>
              </a:rPr>
              <a:t>a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8207" name="文本框 32"/>
          <p:cNvSpPr txBox="1"/>
          <p:nvPr/>
        </p:nvSpPr>
        <p:spPr>
          <a:xfrm>
            <a:off x="6372225" y="3932585"/>
            <a:ext cx="1439863" cy="3381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 dirty="0">
                <a:solidFill>
                  <a:schemeClr val="tx1"/>
                </a:solidFill>
              </a:rPr>
              <a:t>B</a:t>
            </a:r>
            <a:r>
              <a:rPr lang="zh-CN" altLang="en-US" sz="1600" b="1" dirty="0">
                <a:solidFill>
                  <a:schemeClr val="tx1"/>
                </a:solidFill>
              </a:rPr>
              <a:t>类的对象</a:t>
            </a:r>
            <a:r>
              <a:rPr lang="en-US" altLang="zh-CN" sz="1600" b="1" dirty="0">
                <a:solidFill>
                  <a:schemeClr val="tx1"/>
                </a:solidFill>
              </a:rPr>
              <a:t>b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cxnSp>
        <p:nvCxnSpPr>
          <p:cNvPr id="34" name="直接连接符 33"/>
          <p:cNvCxnSpPr/>
          <p:nvPr/>
        </p:nvCxnSpPr>
        <p:spPr bwMode="auto">
          <a:xfrm>
            <a:off x="5745163" y="2770535"/>
            <a:ext cx="0" cy="1536700"/>
          </a:xfrm>
          <a:prstGeom prst="line">
            <a:avLst/>
          </a:prstGeom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209" name="直接箭头连接符 15"/>
          <p:cNvCxnSpPr/>
          <p:nvPr/>
        </p:nvCxnSpPr>
        <p:spPr>
          <a:xfrm>
            <a:off x="5772150" y="2770535"/>
            <a:ext cx="590550" cy="0"/>
          </a:xfrm>
          <a:prstGeom prst="straightConnector1">
            <a:avLst/>
          </a:prstGeom>
          <a:ln w="25400" cap="flat" cmpd="sng">
            <a:solidFill>
              <a:srgbClr val="FF0000"/>
            </a:solidFill>
            <a:prstDash val="dash"/>
            <a:headEnd type="none" w="med" len="med"/>
            <a:tailEnd type="arrow" w="med" len="med"/>
          </a:ln>
        </p:spPr>
      </p:cxnSp>
      <p:sp>
        <p:nvSpPr>
          <p:cNvPr id="8210" name="矩形 38"/>
          <p:cNvSpPr/>
          <p:nvPr/>
        </p:nvSpPr>
        <p:spPr>
          <a:xfrm>
            <a:off x="6392863" y="2938810"/>
            <a:ext cx="1214437" cy="620712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tx1"/>
            </a:solidFill>
            <a:prstDash val="lgDash"/>
            <a:round/>
            <a:headEnd type="none" w="med" len="med"/>
            <a:tailEnd type="none" w="med" len="med"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 b="1" dirty="0">
              <a:solidFill>
                <a:schemeClr val="tx1"/>
              </a:solidFill>
            </a:endParaRPr>
          </a:p>
        </p:txBody>
      </p:sp>
      <p:cxnSp>
        <p:nvCxnSpPr>
          <p:cNvPr id="50" name="直接连接符 49"/>
          <p:cNvCxnSpPr/>
          <p:nvPr/>
        </p:nvCxnSpPr>
        <p:spPr bwMode="auto">
          <a:xfrm>
            <a:off x="4932363" y="2680047"/>
            <a:ext cx="0" cy="2090738"/>
          </a:xfrm>
          <a:prstGeom prst="line">
            <a:avLst/>
          </a:prstGeom>
          <a:ln w="12700" cap="flat" cmpd="sng" algn="ctr">
            <a:solidFill>
              <a:srgbClr val="0070C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212" name="直接箭头连接符 15"/>
          <p:cNvCxnSpPr/>
          <p:nvPr/>
        </p:nvCxnSpPr>
        <p:spPr>
          <a:xfrm>
            <a:off x="4932363" y="4770785"/>
            <a:ext cx="1438275" cy="1587"/>
          </a:xfrm>
          <a:prstGeom prst="straightConnector1">
            <a:avLst/>
          </a:prstGeom>
          <a:ln w="12700" cap="flat" cmpd="sng">
            <a:solidFill>
              <a:srgbClr val="0070C0"/>
            </a:solidFill>
            <a:prstDash val="dash"/>
            <a:headEnd type="none" w="med" len="med"/>
            <a:tailEnd type="arrow" w="med" len="med"/>
          </a:ln>
        </p:spPr>
      </p:cxn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-27384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8915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38931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8932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33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8916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38929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8930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8917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38918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38926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8927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38928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8919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38924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38925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38920" name="直接箭头连接符 23"/>
          <p:cNvCxnSpPr/>
          <p:nvPr/>
        </p:nvCxnSpPr>
        <p:spPr>
          <a:xfrm>
            <a:off x="2214563" y="4641850"/>
            <a:ext cx="1214437" cy="158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38921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8922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zh-CN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： 	</a:t>
            </a:r>
            <a:endParaRPr lang="zh-CN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22" name="Text Box 0"/>
          <p:cNvSpPr txBox="1">
            <a:spLocks noChangeArrowheads="1"/>
          </p:cNvSpPr>
          <p:nvPr/>
        </p:nvSpPr>
        <p:spPr bwMode="auto">
          <a:xfrm>
            <a:off x="4929188" y="1124744"/>
            <a:ext cx="4214813" cy="50180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*p;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p-&gt;f();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编译程序生成类似下面的代码：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指向成员函数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void (*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(void *);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指向虚函数表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1.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指针类型转换：指向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2.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获取虚函数表的指针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3.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找到虚函数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4. 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调用</a:t>
            </a: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*)p)) (p);     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*)p+1)) (p);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例如：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调用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g</a:t>
            </a:r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endParaRPr lang="zh-CN" altLang="zh-CN" sz="28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</a:t>
            </a:r>
            <a:r>
              <a:rPr lang="en-US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vptr</a:t>
            </a:r>
            <a:r>
              <a:rPr lang="zh-CN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-27384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0964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40981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0982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0983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40965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40979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0980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40966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40967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40976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0977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0978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40968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40974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0975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40969" name="直接箭头连接符 23"/>
          <p:cNvCxnSpPr/>
          <p:nvPr/>
        </p:nvCxnSpPr>
        <p:spPr>
          <a:xfrm>
            <a:off x="2214563" y="4641850"/>
            <a:ext cx="1214437" cy="158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40970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cxnSp>
        <p:nvCxnSpPr>
          <p:cNvPr id="40971" name="直接箭头连接符 31"/>
          <p:cNvCxnSpPr/>
          <p:nvPr/>
        </p:nvCxnSpPr>
        <p:spPr>
          <a:xfrm>
            <a:off x="642938" y="4643438"/>
            <a:ext cx="428625" cy="1587"/>
          </a:xfrm>
          <a:prstGeom prst="straightConnector1">
            <a:avLst/>
          </a:prstGeom>
          <a:ln w="25400" cap="flat" cmpd="sng">
            <a:solidFill>
              <a:srgbClr val="0070C0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40972" name="TextBox 32"/>
          <p:cNvSpPr txBox="1"/>
          <p:nvPr/>
        </p:nvSpPr>
        <p:spPr>
          <a:xfrm>
            <a:off x="357188" y="4429125"/>
            <a:ext cx="357187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rgbClr val="0070C0"/>
                </a:solidFill>
              </a:rPr>
              <a:t>p</a:t>
            </a:r>
            <a:endParaRPr lang="zh-CN" altLang="en-US" sz="2000" b="1" dirty="0">
              <a:solidFill>
                <a:srgbClr val="0070C0"/>
              </a:solidFill>
            </a:endParaRPr>
          </a:p>
        </p:txBody>
      </p:sp>
      <p:sp>
        <p:nvSpPr>
          <p:cNvPr id="25" name="Text Box 0"/>
          <p:cNvSpPr txBox="1">
            <a:spLocks noChangeArrowheads="1"/>
          </p:cNvSpPr>
          <p:nvPr/>
        </p:nvSpPr>
        <p:spPr bwMode="auto">
          <a:xfrm>
            <a:off x="4929188" y="1124744"/>
            <a:ext cx="4071938" cy="50180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*p;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p-&gt;f();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编译程序生成类似下面的代码：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指向成员函数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void (*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(void *);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指向虚函数表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 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 *)p)) (p);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1. 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指针类型转换：指向</a:t>
            </a:r>
            <a:r>
              <a:rPr kumimoji="0" lang="en-US" altLang="zh-CN" sz="2000" b="1" kern="1200" cap="none" spc="0" normalizeH="0" baseline="0" noProof="0" dirty="0" err="1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2.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获取虚函数表的指针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3.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找到虚函数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g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4.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调用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g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+1)) (p);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zh-CN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： 	</a:t>
            </a:r>
            <a:endParaRPr lang="zh-CN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</a:t>
            </a:r>
            <a:r>
              <a:rPr lang="en-US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vptr</a:t>
            </a:r>
            <a:r>
              <a:rPr lang="zh-CN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-27384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3012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43029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3030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3031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43013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43027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3028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43014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43015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43024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3025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3026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43016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43022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3023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43017" name="直接箭头连接符 23"/>
          <p:cNvCxnSpPr/>
          <p:nvPr/>
        </p:nvCxnSpPr>
        <p:spPr>
          <a:xfrm>
            <a:off x="2214563" y="4641850"/>
            <a:ext cx="1214437" cy="1588"/>
          </a:xfrm>
          <a:prstGeom prst="straightConnector1">
            <a:avLst/>
          </a:prstGeom>
          <a:ln w="25400" cap="flat" cmpd="sng">
            <a:solidFill>
              <a:srgbClr val="0070C0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43018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cxnSp>
        <p:nvCxnSpPr>
          <p:cNvPr id="43019" name="直接箭头连接符 24"/>
          <p:cNvCxnSpPr/>
          <p:nvPr/>
        </p:nvCxnSpPr>
        <p:spPr>
          <a:xfrm>
            <a:off x="642938" y="4643438"/>
            <a:ext cx="428625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43020" name="TextBox 32"/>
          <p:cNvSpPr txBox="1"/>
          <p:nvPr/>
        </p:nvSpPr>
        <p:spPr>
          <a:xfrm>
            <a:off x="357188" y="4429125"/>
            <a:ext cx="357187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rgbClr val="0070C0"/>
                </a:solidFill>
              </a:rPr>
              <a:t>p</a:t>
            </a:r>
            <a:endParaRPr lang="zh-CN" altLang="en-US" sz="2000" b="1" dirty="0">
              <a:solidFill>
                <a:srgbClr val="0070C0"/>
              </a:solidFill>
            </a:endParaRPr>
          </a:p>
        </p:txBody>
      </p:sp>
      <p:sp>
        <p:nvSpPr>
          <p:cNvPr id="24" name="Text Box 0"/>
          <p:cNvSpPr txBox="1">
            <a:spLocks noChangeArrowheads="1"/>
          </p:cNvSpPr>
          <p:nvPr/>
        </p:nvSpPr>
        <p:spPr bwMode="auto">
          <a:xfrm>
            <a:off x="4929188" y="1124744"/>
            <a:ext cx="4214813" cy="50180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*p;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p-&gt;f();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编译程序生成类似下面的代码：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指向成员函数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void (*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(void *);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指向虚函数表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 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 *)p)) (p);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1.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指针类型转换：指向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2. 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获取虚函数表的指针</a:t>
            </a:r>
            <a:r>
              <a:rPr kumimoji="0" lang="en-US" altLang="zh-CN" sz="2000" b="1" kern="1200" cap="none" spc="0" normalizeH="0" baseline="0" noProof="0" dirty="0" err="1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3.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找到虚函数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g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4.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调用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g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*(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 *)p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+1)) (p);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zh-CN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： 	</a:t>
            </a:r>
            <a:endParaRPr lang="zh-CN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</a:t>
            </a:r>
            <a:r>
              <a:rPr lang="en-US" altLang="zh-CN" sz="2000" b="1" dirty="0">
                <a:solidFill>
                  <a:srgbClr val="0070C0"/>
                </a:solidFill>
                <a:ea typeface="楷体" panose="02010609060101010101" pitchFamily="49" charset="-122"/>
              </a:rPr>
              <a:t> &amp;A::g     </a:t>
            </a:r>
            <a:endParaRPr lang="zh-CN" altLang="zh-CN" sz="2000" b="1" dirty="0">
              <a:solidFill>
                <a:srgbClr val="0070C0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-27384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5060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45075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5076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5077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45061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45073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5074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45062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45063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45070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5071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5072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45064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45068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5069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45065" name="直接箭头连接符 23"/>
          <p:cNvCxnSpPr/>
          <p:nvPr/>
        </p:nvCxnSpPr>
        <p:spPr>
          <a:xfrm>
            <a:off x="2214563" y="4641850"/>
            <a:ext cx="1214437" cy="28733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45066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22" name="Text Box 0"/>
          <p:cNvSpPr txBox="1">
            <a:spLocks noChangeArrowheads="1"/>
          </p:cNvSpPr>
          <p:nvPr/>
        </p:nvSpPr>
        <p:spPr bwMode="auto">
          <a:xfrm>
            <a:off x="4929188" y="1124744"/>
            <a:ext cx="4214813" cy="50180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*p;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p-&gt;f();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编译程序生成类似下面的代码：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指向成员函数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void (*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(void *);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指向虚函数表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 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 *)p)) (p);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1.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指针类型转换：指向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2.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获取虚函数表的指针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3. 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找到虚函数</a:t>
            </a: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g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4.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调用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g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*)p+</a:t>
            </a:r>
            <a:r>
              <a:rPr kumimoji="0" lang="en-US" altLang="zh-CN" sz="2000" b="1" kern="1200" cap="none" spc="0" normalizeH="0" baseline="0" noProof="0" dirty="0">
                <a:solidFill>
                  <a:srgbClr val="0000FF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1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(p);</a:t>
            </a:r>
            <a:endParaRPr kumimoji="0" lang="zh-CN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/>
          <p:cNvSpPr txBox="1"/>
          <p:nvPr/>
        </p:nvSpPr>
        <p:spPr>
          <a:xfrm>
            <a:off x="34925" y="1643063"/>
            <a:ext cx="8394700" cy="4997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342900" lvl="0" indent="-342900"/>
            <a:r>
              <a:rPr lang="zh-CN" altLang="zh-CN" sz="2800" b="1" dirty="0">
                <a:latin typeface="楷体" panose="02010609060101010101" pitchFamily="49" charset="-122"/>
                <a:ea typeface="楷体" panose="02010609060101010101" pitchFamily="49" charset="-122"/>
              </a:rPr>
              <a:t>例如</a:t>
            </a:r>
            <a:r>
              <a:rPr lang="zh-CN" altLang="zh-CN" sz="2400" b="1" dirty="0">
                <a:latin typeface="楷体" panose="02010609060101010101" pitchFamily="49" charset="-122"/>
                <a:ea typeface="楷体" panose="02010609060101010101" pitchFamily="49" charset="-122"/>
              </a:rPr>
              <a:t>： 	</a:t>
            </a:r>
            <a:endParaRPr lang="zh-CN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400" b="1" dirty="0">
                <a:solidFill>
                  <a:srgbClr val="0000FF"/>
                </a:solidFill>
                <a:ea typeface="楷体" panose="02010609060101010101" pitchFamily="49" charset="-122"/>
              </a:rPr>
              <a:t>                   </a:t>
            </a: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a                  A_vtbl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solidFill>
                  <a:srgbClr val="0000FF"/>
                </a:solidFill>
                <a:ea typeface="楷体" panose="02010609060101010101" pitchFamily="49" charset="-122"/>
              </a:rPr>
              <a:t>                       b                  B_vtbl</a:t>
            </a:r>
            <a:endParaRPr lang="en-US" altLang="zh-CN" sz="2000" b="1" dirty="0">
              <a:solidFill>
                <a:srgbClr val="0000FF"/>
              </a:solidFill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vptr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&amp;B::f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x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r>
              <a:rPr lang="en-US" altLang="zh-CN" sz="2000" b="1" dirty="0">
                <a:ea typeface="楷体" panose="02010609060101010101" pitchFamily="49" charset="-122"/>
              </a:rPr>
              <a:t>                           &amp;A::g     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y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en-US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FontTx/>
              <a:buNone/>
            </a:pPr>
            <a:r>
              <a:rPr lang="en-US" altLang="zh-CN" sz="2000" b="1" dirty="0">
                <a:ea typeface="楷体" panose="02010609060101010101" pitchFamily="49" charset="-122"/>
              </a:rPr>
              <a:t>             z</a:t>
            </a:r>
            <a:r>
              <a:rPr lang="zh-CN" altLang="zh-CN" sz="2000" b="1" dirty="0">
                <a:ea typeface="楷体" panose="02010609060101010101" pitchFamily="49" charset="-122"/>
              </a:rPr>
              <a:t>:</a:t>
            </a: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000" b="1" dirty="0">
              <a:ea typeface="楷体" panose="02010609060101010101" pitchFamily="49" charset="-122"/>
            </a:endParaRPr>
          </a:p>
          <a:p>
            <a:pPr marL="742950" lvl="1" indent="-285750">
              <a:buNone/>
            </a:pPr>
            <a:endParaRPr lang="zh-CN" altLang="zh-CN" sz="2400" b="1" dirty="0">
              <a:ea typeface="楷体" panose="02010609060101010101" pitchFamily="49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-27384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7108" name="Group 4"/>
          <p:cNvGrpSpPr/>
          <p:nvPr/>
        </p:nvGrpSpPr>
        <p:grpSpPr>
          <a:xfrm>
            <a:off x="1714500" y="2643188"/>
            <a:ext cx="990600" cy="1071562"/>
            <a:chOff x="0" y="0"/>
            <a:chExt cx="216" cy="374"/>
          </a:xfrm>
        </p:grpSpPr>
        <p:sp>
          <p:nvSpPr>
            <p:cNvPr id="47123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7124" name="Line 5"/>
            <p:cNvSpPr/>
            <p:nvPr/>
          </p:nvSpPr>
          <p:spPr>
            <a:xfrm>
              <a:off x="0" y="116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7125" name="Line 6"/>
            <p:cNvSpPr/>
            <p:nvPr/>
          </p:nvSpPr>
          <p:spPr>
            <a:xfrm>
              <a:off x="0" y="249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47109" name="Group 4"/>
          <p:cNvGrpSpPr/>
          <p:nvPr/>
        </p:nvGrpSpPr>
        <p:grpSpPr>
          <a:xfrm>
            <a:off x="3429000" y="2643188"/>
            <a:ext cx="990600" cy="714375"/>
            <a:chOff x="0" y="0"/>
            <a:chExt cx="216" cy="340"/>
          </a:xfrm>
        </p:grpSpPr>
        <p:sp>
          <p:nvSpPr>
            <p:cNvPr id="47121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7122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47110" name="直接箭头连接符 15"/>
          <p:cNvCxnSpPr/>
          <p:nvPr/>
        </p:nvCxnSpPr>
        <p:spPr>
          <a:xfrm>
            <a:off x="2214563" y="2786063"/>
            <a:ext cx="1214437" cy="1587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grpSp>
        <p:nvGrpSpPr>
          <p:cNvPr id="47111" name="Group 4"/>
          <p:cNvGrpSpPr/>
          <p:nvPr/>
        </p:nvGrpSpPr>
        <p:grpSpPr>
          <a:xfrm>
            <a:off x="1724025" y="4429125"/>
            <a:ext cx="990600" cy="1428750"/>
            <a:chOff x="0" y="0"/>
            <a:chExt cx="216" cy="374"/>
          </a:xfrm>
        </p:grpSpPr>
        <p:sp>
          <p:nvSpPr>
            <p:cNvPr id="47118" name="Rectangle 4"/>
            <p:cNvSpPr/>
            <p:nvPr/>
          </p:nvSpPr>
          <p:spPr>
            <a:xfrm>
              <a:off x="0" y="0"/>
              <a:ext cx="216" cy="374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7119" name="Line 5"/>
            <p:cNvSpPr/>
            <p:nvPr/>
          </p:nvSpPr>
          <p:spPr>
            <a:xfrm>
              <a:off x="0" y="94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7120" name="Line 6"/>
            <p:cNvSpPr/>
            <p:nvPr/>
          </p:nvSpPr>
          <p:spPr>
            <a:xfrm>
              <a:off x="0" y="281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47112" name="Group 4"/>
          <p:cNvGrpSpPr/>
          <p:nvPr/>
        </p:nvGrpSpPr>
        <p:grpSpPr>
          <a:xfrm>
            <a:off x="3438525" y="4429125"/>
            <a:ext cx="990600" cy="714375"/>
            <a:chOff x="0" y="0"/>
            <a:chExt cx="216" cy="340"/>
          </a:xfrm>
        </p:grpSpPr>
        <p:sp>
          <p:nvSpPr>
            <p:cNvPr id="47116" name="Rectangle 4"/>
            <p:cNvSpPr/>
            <p:nvPr/>
          </p:nvSpPr>
          <p:spPr>
            <a:xfrm>
              <a:off x="0" y="0"/>
              <a:ext cx="216" cy="34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¢"/>
                <a:defRPr sz="30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SzPct val="70000"/>
                <a:buFont typeface="Wingdings" panose="05000000000000000000" pitchFamily="2" charset="2"/>
                <a:buChar char="–"/>
                <a:defRPr sz="2800">
                  <a:solidFill>
                    <a:schemeClr val="tx2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4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•"/>
                <a:defRPr sz="2000">
                  <a:solidFill>
                    <a:schemeClr val="tx2"/>
                  </a:solidFill>
                  <a:latin typeface="+mn-lt"/>
                  <a:ea typeface="宋体" panose="02010600030101010101" pitchFamily="2" charset="-122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zh-CN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47117" name="Line 6"/>
            <p:cNvSpPr/>
            <p:nvPr/>
          </p:nvSpPr>
          <p:spPr>
            <a:xfrm>
              <a:off x="0" y="170"/>
              <a:ext cx="21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cxnSp>
        <p:nvCxnSpPr>
          <p:cNvPr id="47113" name="直接箭头连接符 23"/>
          <p:cNvCxnSpPr/>
          <p:nvPr/>
        </p:nvCxnSpPr>
        <p:spPr>
          <a:xfrm>
            <a:off x="2214563" y="4641850"/>
            <a:ext cx="1214437" cy="287338"/>
          </a:xfrm>
          <a:prstGeom prst="straightConnector1">
            <a:avLst/>
          </a:prstGeom>
          <a:ln w="9525" cap="flat" cmpd="sng">
            <a:solidFill>
              <a:schemeClr val="tx2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47114" name="Line 5"/>
          <p:cNvSpPr/>
          <p:nvPr/>
        </p:nvSpPr>
        <p:spPr>
          <a:xfrm>
            <a:off x="1714500" y="51435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22" name="Text Box 0"/>
          <p:cNvSpPr txBox="1">
            <a:spLocks noChangeArrowheads="1"/>
          </p:cNvSpPr>
          <p:nvPr/>
        </p:nvSpPr>
        <p:spPr bwMode="auto">
          <a:xfrm>
            <a:off x="4929188" y="1124744"/>
            <a:ext cx="4214813" cy="50180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lIns="92075" tIns="46038" rIns="92075" bIns="46038">
            <a:spAutoFit/>
          </a:bodyPr>
          <a:lstStyle/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A *p;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……  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//p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指向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a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或者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b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p-&gt;f();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p-&gt;g();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编译程序生成类似下面的代码：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指向成员函数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void (*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) (void *);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指向虚函数表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typedef 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FuncPtr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Arial" panose="020B0604020202020204" pitchFamily="34" charset="0"/>
                <a:ea typeface="楷体_GB2312" pitchFamily="49" charset="-122"/>
                <a:cs typeface="Times New Roman" panose="02020603050405020304" pitchFamily="18" charset="0"/>
              </a:rPr>
              <a:t> *)p)) (p);</a:t>
            </a:r>
            <a:endParaRPr kumimoji="0" lang="en-US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1.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指针类型转换：指向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2.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获取虚函数表的指针</a:t>
            </a:r>
            <a:r>
              <a:rPr kumimoji="0" lang="en-US" altLang="zh-CN" sz="2000" b="1" kern="1200" cap="none" spc="0" normalizeH="0" baseline="0" noProof="0" dirty="0" err="1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vptr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3. </a:t>
            </a:r>
            <a:r>
              <a:rPr kumimoji="0" lang="zh-CN" altLang="en-US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找到虚函数</a:t>
            </a:r>
            <a:r>
              <a:rPr kumimoji="0" lang="en-US" altLang="zh-CN" sz="2000" b="1" kern="1200" cap="none" spc="0" normalizeH="0" baseline="0" noProof="0" dirty="0">
                <a:solidFill>
                  <a:schemeClr val="tx2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g</a:t>
            </a:r>
            <a:endParaRPr kumimoji="0" lang="en-US" altLang="zh-CN" sz="2000" b="1" kern="1200" cap="none" spc="0" normalizeH="0" baseline="0" noProof="0" dirty="0">
              <a:solidFill>
                <a:schemeClr val="tx2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// 4. </a:t>
            </a:r>
            <a:r>
              <a:rPr kumimoji="0" lang="zh-CN" altLang="en-US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调用</a:t>
            </a:r>
            <a:r>
              <a:rPr kumimoji="0" lang="en-US" altLang="zh-CN" sz="2000" b="1" kern="1200" cap="none" spc="0" normalizeH="0" baseline="0" noProof="0" dirty="0">
                <a:solidFill>
                  <a:srgbClr val="00B05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g</a:t>
            </a:r>
            <a:endParaRPr kumimoji="0" lang="en-US" altLang="zh-CN" sz="2000" b="1" kern="1200" cap="none" spc="0" normalizeH="0" baseline="0" noProof="0" dirty="0">
              <a:solidFill>
                <a:srgbClr val="00B05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  <a:p>
            <a:pPr marR="0" defTabSz="450850" eaLnBrk="1" hangingPunct="1"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</a:t>
            </a:r>
            <a:r>
              <a:rPr kumimoji="0" lang="zh-CN" altLang="en-US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*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(*(</a:t>
            </a:r>
            <a:r>
              <a:rPr kumimoji="0" lang="en-US" altLang="zh-CN" sz="2000" b="1" kern="1200" cap="none" spc="0" normalizeH="0" baseline="0" noProof="0" dirty="0" err="1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VtblPtr</a:t>
            </a:r>
            <a:r>
              <a:rPr kumimoji="0" lang="en-US" altLang="zh-CN" sz="2000" b="1" kern="1200" cap="none" spc="0" normalizeH="0" baseline="0" noProof="0" dirty="0">
                <a:solidFill>
                  <a:srgbClr val="0070C0"/>
                </a:solidFill>
                <a:latin typeface="+mn-lt"/>
                <a:ea typeface="楷体_GB2312" pitchFamily="49" charset="-122"/>
                <a:cs typeface="Times New Roman" panose="02020603050405020304" pitchFamily="18" charset="0"/>
              </a:rPr>
              <a:t> *)p+1)) (p);</a:t>
            </a:r>
            <a:endParaRPr kumimoji="0" lang="zh-CN" altLang="zh-CN" sz="2000" b="1" kern="1200" cap="none" spc="0" normalizeH="0" baseline="0" noProof="0" dirty="0">
              <a:solidFill>
                <a:srgbClr val="0070C0"/>
              </a:solidFill>
              <a:latin typeface="+mn-lt"/>
              <a:ea typeface="楷体_GB2312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00188" y="190500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7.3.4 </a:t>
            </a:r>
            <a:r>
              <a:rPr kumimoji="0" lang="zh-CN" altLang="en-US" sz="4000" b="1" kern="0" cap="none" spc="0" normalizeH="0" baseline="0" noProof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动态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绑定的实现</a:t>
            </a:r>
            <a:endParaRPr kumimoji="0" lang="zh-CN" altLang="zh-CN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2228" y="1483995"/>
            <a:ext cx="8785225" cy="19446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342900" marR="0" indent="-34290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r>
              <a:rPr kumimoji="0" lang="zh-CN" altLang="en-US" sz="2800" b="1" kern="0" cap="none" spc="0" normalizeH="0" baseline="0" noProof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动态绑定的实现</a:t>
            </a:r>
            <a:r>
              <a:rPr kumimoji="0" lang="en-US" altLang="zh-CN" sz="2800" b="1" kern="0" cap="none" spc="0" normalizeH="0" baseline="0" noProof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——</a:t>
            </a:r>
            <a:r>
              <a:rPr kumimoji="0" lang="zh-CN" altLang="en-US" sz="2800" b="1" kern="0" cap="none" spc="0" normalizeH="0" baseline="0" noProof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小结</a:t>
            </a:r>
            <a:r>
              <a:rPr kumimoji="0" lang="zh-CN" altLang="en-US" sz="2800" b="1" kern="0" cap="none" spc="0" normalizeH="0" baseline="0" noProof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：</a:t>
            </a:r>
            <a:endParaRPr kumimoji="0" lang="en-US" altLang="zh-CN" sz="2800" b="1" kern="0" cap="none" spc="0" normalizeH="0" baseline="0" noProof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R="0" defTabSz="914400">
              <a:lnSpc>
                <a:spcPct val="80000"/>
              </a:lnSpc>
              <a:spcBef>
                <a:spcPct val="20000"/>
              </a:spcBef>
              <a:buClr>
                <a:schemeClr val="tx1"/>
              </a:buClr>
              <a:buSzPct val="70000"/>
              <a:buFontTx/>
              <a:buNone/>
              <a:defRPr/>
            </a:pPr>
            <a:endParaRPr kumimoji="0" lang="en-US" altLang="zh-CN" sz="1000" b="1" kern="0" cap="none" spc="0" normalizeH="0" baseline="0" noProof="0">
              <a:solidFill>
                <a:srgbClr val="0000FF"/>
              </a:solidFill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思想：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静态编译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实现 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动态绑定</a:t>
            </a:r>
            <a:endParaRPr kumimoji="0" lang="en-US" altLang="zh-CN" sz="2200" b="1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endParaRPr kumimoji="0" lang="en-US" altLang="zh-CN" sz="800" b="1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实现：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指向对象的指针      隐藏的指针</a:t>
            </a:r>
            <a:r>
              <a:rPr kumimoji="0" lang="en-US" altLang="zh-CN" sz="22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虚函数表</a:t>
            </a:r>
            <a:r>
              <a:rPr kumimoji="0" lang="en-US" altLang="zh-CN" sz="22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虚函数</a:t>
            </a:r>
            <a:endParaRPr kumimoji="0" lang="en-US" altLang="zh-CN" sz="2200" b="1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endParaRPr kumimoji="0" lang="en-US" altLang="zh-CN" sz="800" b="1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指针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：</a:t>
            </a:r>
            <a:r>
              <a:rPr kumimoji="0" lang="en-US" altLang="zh-CN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</a:t>
            </a:r>
            <a:r>
              <a:rPr kumimoji="0" lang="en-US" altLang="zh-CN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(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三级指针</a:t>
            </a:r>
            <a:r>
              <a:rPr kumimoji="0" lang="en-US" altLang="zh-CN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)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     </a:t>
            </a:r>
            <a:r>
              <a:rPr kumimoji="0" lang="en-US" altLang="zh-CN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(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二级指针</a:t>
            </a:r>
            <a:r>
              <a:rPr kumimoji="0" lang="en-US" altLang="zh-CN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)  (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函数指针</a:t>
            </a:r>
            <a:r>
              <a:rPr kumimoji="0" lang="en-US" altLang="zh-CN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) (this</a:t>
            </a:r>
            <a:r>
              <a:rPr kumimoji="0" lang="zh-CN" altLang="en-US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指针</a:t>
            </a:r>
            <a:r>
              <a:rPr kumimoji="0" lang="en-US" altLang="zh-CN" sz="22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)</a:t>
            </a:r>
            <a:endParaRPr kumimoji="0" lang="en-US" altLang="zh-CN" sz="2200" b="1" i="0" u="none" strike="noStrike" kern="120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sp>
        <p:nvSpPr>
          <p:cNvPr id="49156" name="箭头: 右 1"/>
          <p:cNvSpPr/>
          <p:nvPr/>
        </p:nvSpPr>
        <p:spPr>
          <a:xfrm>
            <a:off x="3897313" y="3573463"/>
            <a:ext cx="287337" cy="142875"/>
          </a:xfrm>
          <a:prstGeom prst="rightArrow">
            <a:avLst>
              <a:gd name="adj1" fmla="val 50000"/>
              <a:gd name="adj2" fmla="val 50277"/>
            </a:avLst>
          </a:prstGeom>
          <a:solidFill>
            <a:srgbClr val="0000FF"/>
          </a:solidFill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49157" name="箭头: 右 4"/>
          <p:cNvSpPr/>
          <p:nvPr/>
        </p:nvSpPr>
        <p:spPr>
          <a:xfrm>
            <a:off x="5773738" y="3573463"/>
            <a:ext cx="287337" cy="142875"/>
          </a:xfrm>
          <a:prstGeom prst="rightArrow">
            <a:avLst>
              <a:gd name="adj1" fmla="val 50000"/>
              <a:gd name="adj2" fmla="val 50277"/>
            </a:avLst>
          </a:prstGeom>
          <a:solidFill>
            <a:srgbClr val="0000FF"/>
          </a:solidFill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49158" name="箭头: 右 5"/>
          <p:cNvSpPr/>
          <p:nvPr/>
        </p:nvSpPr>
        <p:spPr>
          <a:xfrm>
            <a:off x="7358063" y="3573463"/>
            <a:ext cx="287337" cy="142875"/>
          </a:xfrm>
          <a:prstGeom prst="rightArrow">
            <a:avLst>
              <a:gd name="adj1" fmla="val 50000"/>
              <a:gd name="adj2" fmla="val 50277"/>
            </a:avLst>
          </a:prstGeom>
          <a:solidFill>
            <a:srgbClr val="0000FF"/>
          </a:solidFill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 sz="3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–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4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•"/>
              <a:defRPr sz="2000">
                <a:solidFill>
                  <a:schemeClr val="tx2"/>
                </a:solidFill>
                <a:latin typeface="+mn-lt"/>
                <a:ea typeface="宋体" panose="02010600030101010101" pitchFamily="2" charset="-122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56640" y="3716655"/>
            <a:ext cx="7303770" cy="2461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/>
            <a:r>
              <a:rPr lang="zh-CN" altLang="en-US" sz="2200" dirty="0">
                <a:sym typeface="+mn-ea"/>
              </a:rPr>
              <a:t>由于“指向对象的指针“，我们现在可以理解为什么</a:t>
            </a:r>
            <a:r>
              <a:rPr lang="en-US" altLang="zh-CN" sz="2200" dirty="0">
                <a:sym typeface="+mn-ea"/>
              </a:rPr>
              <a:t>ppt</a:t>
            </a:r>
            <a:r>
              <a:rPr lang="zh-CN" altLang="en-US" sz="2200" dirty="0">
                <a:sym typeface="+mn-ea"/>
              </a:rPr>
              <a:t>第</a:t>
            </a:r>
            <a:r>
              <a:rPr lang="en-US" altLang="zh-CN" sz="2200" dirty="0">
                <a:sym typeface="+mn-ea"/>
              </a:rPr>
              <a:t>3</a:t>
            </a:r>
            <a:r>
              <a:rPr lang="zh-CN" altLang="en-US" sz="2200" dirty="0">
                <a:sym typeface="+mn-ea"/>
              </a:rPr>
              <a:t>页中说：只有</a:t>
            </a:r>
            <a:r>
              <a:rPr lang="en-US" altLang="zh-CN" sz="2200" dirty="0">
                <a:sym typeface="+mn-ea"/>
              </a:rPr>
              <a:t>public</a:t>
            </a:r>
            <a:r>
              <a:rPr lang="zh-CN" altLang="en-US" sz="2200" dirty="0">
                <a:sym typeface="+mn-ea"/>
              </a:rPr>
              <a:t>继承方式才有多态</a:t>
            </a:r>
            <a:endParaRPr lang="en-US" altLang="zh-CN" sz="2200" dirty="0"/>
          </a:p>
          <a:p>
            <a:pPr lvl="0"/>
            <a:endParaRPr lang="en-US" altLang="zh-CN" sz="2200" dirty="0"/>
          </a:p>
          <a:p>
            <a:pPr lvl="0"/>
            <a:r>
              <a:rPr lang="zh-CN" altLang="en-US" sz="2200" dirty="0">
                <a:sym typeface="+mn-ea"/>
              </a:rPr>
              <a:t>比如</a:t>
            </a:r>
            <a:r>
              <a:rPr lang="en-US" altLang="zh-CN" sz="2200" dirty="0">
                <a:sym typeface="+mn-ea"/>
              </a:rPr>
              <a:t>: class A {}</a:t>
            </a:r>
            <a:endParaRPr lang="en-US" altLang="zh-CN" sz="2200" dirty="0"/>
          </a:p>
          <a:p>
            <a:pPr lvl="0"/>
            <a:r>
              <a:rPr lang="en-US" altLang="zh-CN" sz="2200" dirty="0">
                <a:sym typeface="+mn-ea"/>
              </a:rPr>
              <a:t>        class B: privte A {}</a:t>
            </a:r>
            <a:endParaRPr lang="en-US" altLang="zh-CN" sz="2200" dirty="0"/>
          </a:p>
          <a:p>
            <a:pPr lvl="0"/>
            <a:r>
              <a:rPr lang="en-US" altLang="zh-CN" sz="2200" dirty="0">
                <a:sym typeface="+mn-ea"/>
              </a:rPr>
              <a:t>        B b;</a:t>
            </a:r>
            <a:endParaRPr lang="en-US" altLang="zh-CN" sz="2200" dirty="0"/>
          </a:p>
          <a:p>
            <a:pPr lvl="0"/>
            <a:r>
              <a:rPr lang="en-US" altLang="zh-CN" sz="2200" dirty="0">
                <a:sym typeface="+mn-ea"/>
              </a:rPr>
              <a:t>        A *a = &amp;b;  //Error</a:t>
            </a:r>
            <a:endParaRPr lang="en-US" altLang="zh-CN" sz="2200" dirty="0">
              <a:sym typeface="+mn-e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323215" y="620713"/>
            <a:ext cx="5080000" cy="45694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266700" indent="-266700"/>
            <a:r>
              <a:rPr lang="zh-CN" sz="21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1、</a:t>
            </a:r>
            <a:r>
              <a:rPr lang="en-US" sz="2100" b="1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sz="2100" b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写出下面程序的运行结果：</a:t>
            </a:r>
            <a:r>
              <a:rPr lang="en-US" sz="2100" b="1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#include &lt;iostream&gt;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using namespace std;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void f(int &amp;x,int y)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{	y = x + y;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	x = y % 3;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	cout &lt;&lt; x &lt;&lt; ‘\t’ &lt;&lt; y &lt;&lt; endl;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int main()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{	int x=10, y=19;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	f(y,x);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	cout &lt;&lt; x &lt;&lt; ‘\t’ &lt;&lt; y &lt;&lt; endl;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	f(x,x);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	cout &lt;&lt; x &lt;&lt; ‘\t’ &lt;&lt; y &lt;&lt; endl;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	return 0;</a:t>
            </a:r>
            <a:endParaRPr 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/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altLang="en-US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77255" y="2780665"/>
            <a:ext cx="313880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sz="1800" b="1">
                <a:latin typeface="Courier New" panose="02070309020205020404" charset="0"/>
                <a:ea typeface="宋体" panose="02010600030101010101" pitchFamily="2" charset="-122"/>
              </a:rPr>
              <a:t>答：</a:t>
            </a:r>
            <a:r>
              <a:rPr lang="en-US" sz="1800" b="1">
                <a:latin typeface="Courier New" panose="02070309020205020404" charset="0"/>
              </a:rPr>
              <a:t> </a:t>
            </a:r>
            <a:r>
              <a:rPr lang="en-US" sz="1800" b="1">
                <a:solidFill>
                  <a:schemeClr val="bg1"/>
                </a:solidFill>
                <a:latin typeface="Courier New" panose="02070309020205020404" charset="0"/>
              </a:rPr>
              <a:t>2        29</a:t>
            </a:r>
            <a:endParaRPr lang="en-US" sz="1800" b="1">
              <a:solidFill>
                <a:schemeClr val="bg1"/>
              </a:solidFill>
              <a:latin typeface="Courier New" panose="02070309020205020404" charset="0"/>
            </a:endParaRPr>
          </a:p>
          <a:p>
            <a:r>
              <a:rPr lang="en-US" sz="1800" b="1">
                <a:solidFill>
                  <a:schemeClr val="bg1"/>
                </a:solidFill>
                <a:latin typeface="Courier New" panose="02070309020205020404" charset="0"/>
              </a:rPr>
              <a:t>    10         2</a:t>
            </a:r>
            <a:endParaRPr lang="en-US" sz="1800" b="1">
              <a:solidFill>
                <a:schemeClr val="bg1"/>
              </a:solidFill>
              <a:latin typeface="Courier New" panose="02070309020205020404" charset="0"/>
            </a:endParaRPr>
          </a:p>
          <a:p>
            <a:r>
              <a:rPr lang="en-US" sz="1800" b="1">
                <a:solidFill>
                  <a:schemeClr val="bg1"/>
                </a:solidFill>
                <a:latin typeface="Courier New" panose="02070309020205020404" charset="0"/>
              </a:rPr>
              <a:t>     2        20</a:t>
            </a:r>
            <a:endParaRPr lang="en-US" sz="1800" b="1">
              <a:solidFill>
                <a:schemeClr val="bg1"/>
              </a:solidFill>
              <a:latin typeface="Courier New" panose="02070309020205020404" charset="0"/>
            </a:endParaRPr>
          </a:p>
          <a:p>
            <a:r>
              <a:rPr lang="en-US" sz="1800" b="1">
                <a:solidFill>
                  <a:schemeClr val="bg1"/>
                </a:solidFill>
                <a:latin typeface="Courier New" panose="02070309020205020404" charset="0"/>
              </a:rPr>
              <a:t>     2         2</a:t>
            </a:r>
            <a:endParaRPr lang="en-US" altLang="en-US" sz="1800" b="1">
              <a:solidFill>
                <a:schemeClr val="bg1"/>
              </a:solidFill>
              <a:latin typeface="Courier New" panose="02070309020205020404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691640" y="548640"/>
            <a:ext cx="5080000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266700" indent="-266700"/>
            <a:r>
              <a:rPr lang="zh-CN" sz="1800" b="1">
                <a:ea typeface="宋体" panose="02010600030101010101" pitchFamily="2" charset="-122"/>
              </a:rPr>
              <a:t>1、设有一个矩阵：</a:t>
            </a:r>
            <a:endParaRPr lang="zh-CN" altLang="en-US" sz="1800" b="1"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1"/>
          <a:stretch>
            <a:fillRect/>
          </a:stretch>
        </p:blipFill>
        <p:spPr>
          <a:xfrm>
            <a:off x="5363845" y="188595"/>
            <a:ext cx="1407795" cy="11633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" name="文本框 100"/>
          <p:cNvSpPr txBox="1"/>
          <p:nvPr/>
        </p:nvSpPr>
        <p:spPr>
          <a:xfrm>
            <a:off x="1691640" y="1351280"/>
            <a:ext cx="6520815" cy="20104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66700" indent="-266700">
              <a:lnSpc>
                <a:spcPct val="130000"/>
              </a:lnSpc>
            </a:pPr>
            <a:r>
              <a:rPr lang="zh-CN" sz="2100" b="1">
                <a:ea typeface="宋体" panose="02010600030101010101" pitchFamily="2" charset="-122"/>
              </a:rPr>
              <a:t>，现把它放在一个二维数组</a:t>
            </a:r>
            <a:r>
              <a:rPr lang="en-US" sz="2100" b="1">
                <a:latin typeface="Times New Roman" panose="02020603050405020304" pitchFamily="18" charset="0"/>
              </a:rPr>
              <a:t>a</a:t>
            </a:r>
            <a:r>
              <a:rPr lang="zh-CN" sz="2100" b="1">
                <a:ea typeface="宋体" panose="02010600030101010101" pitchFamily="2" charset="-122"/>
              </a:rPr>
              <a:t>中。写出执行下面的语句之后</a:t>
            </a:r>
            <a:r>
              <a:rPr lang="en-US" sz="2100" b="1">
                <a:latin typeface="Times New Roman" panose="02020603050405020304" pitchFamily="18" charset="0"/>
              </a:rPr>
              <a:t>a</a:t>
            </a:r>
            <a:r>
              <a:rPr lang="zh-CN" sz="2100" b="1">
                <a:ea typeface="宋体" panose="02010600030101010101" pitchFamily="2" charset="-122"/>
              </a:rPr>
              <a:t>的值：</a:t>
            </a:r>
            <a:endParaRPr lang="en-US" sz="1800" b="1">
              <a:latin typeface="Courier New" panose="02070309020205020404" charset="0"/>
            </a:endParaRPr>
          </a:p>
          <a:p>
            <a:pPr marL="266700" indent="-266700">
              <a:lnSpc>
                <a:spcPct val="130000"/>
              </a:lnSpc>
            </a:pPr>
            <a:r>
              <a:rPr lang="en-US" sz="1800" b="1">
                <a:latin typeface="Courier New" panose="02070309020205020404" charset="0"/>
              </a:rPr>
              <a:t>for (int i=0; i&lt;=2; i++)</a:t>
            </a:r>
            <a:endParaRPr lang="en-US" sz="1800" b="1">
              <a:latin typeface="Courier New" panose="02070309020205020404" charset="0"/>
            </a:endParaRPr>
          </a:p>
          <a:p>
            <a:pPr marL="266700" indent="-266700">
              <a:lnSpc>
                <a:spcPct val="130000"/>
              </a:lnSpc>
            </a:pPr>
            <a:r>
              <a:rPr lang="en-US" sz="1800" b="1">
                <a:latin typeface="Courier New" panose="02070309020205020404" charset="0"/>
              </a:rPr>
              <a:t>	for (int j=0; j&lt;=2; j++)</a:t>
            </a:r>
            <a:endParaRPr lang="en-US" sz="1800" b="1">
              <a:latin typeface="Courier New" panose="02070309020205020404" charset="0"/>
            </a:endParaRPr>
          </a:p>
          <a:p>
            <a:pPr marL="266700" indent="-266700">
              <a:lnSpc>
                <a:spcPct val="130000"/>
              </a:lnSpc>
            </a:pPr>
            <a:r>
              <a:rPr lang="en-US" sz="1800" b="1">
                <a:latin typeface="Courier New" panose="02070309020205020404" charset="0"/>
              </a:rPr>
              <a:t>    	a[i][j] = a[a[i][j]][a[j][i]];</a:t>
            </a:r>
            <a:endParaRPr lang="en-US" sz="1800" b="1">
              <a:latin typeface="Courier New" panose="020703090202050204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79295" y="3789045"/>
            <a:ext cx="5080000" cy="922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sz="1800" b="1">
                <a:ea typeface="宋体" panose="02010600030101010101" pitchFamily="2" charset="-122"/>
              </a:rPr>
              <a:t>解：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0   2   0</a:t>
            </a:r>
            <a:endParaRPr lang="en-US" sz="1800" b="1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        2   0   0</a:t>
            </a:r>
            <a:endParaRPr lang="en-US" sz="1800" b="1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        2   2   0</a:t>
            </a:r>
            <a:endParaRPr lang="en-US" altLang="en-US" sz="1800" b="1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979295" y="476885"/>
            <a:ext cx="5080000" cy="179959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266700" indent="-266700"/>
            <a:r>
              <a:rPr lang="zh-CN" sz="2100" b="1">
                <a:ea typeface="宋体" panose="02010600030101010101" pitchFamily="2" charset="-122"/>
              </a:rPr>
              <a:t>下面的交换函数正确吗？</a:t>
            </a:r>
            <a:endParaRPr lang="en-US" sz="1800" b="1">
              <a:latin typeface="Courier New" panose="02070309020205020404" charset="0"/>
              <a:cs typeface="宋体" panose="02010600030101010101" pitchFamily="2" charset="-122"/>
            </a:endParaRPr>
          </a:p>
          <a:p>
            <a:pPr marL="266700" indent="-266700"/>
            <a:r>
              <a:rPr lang="en-US" sz="1800" b="1">
                <a:latin typeface="Courier New" panose="02070309020205020404" charset="0"/>
                <a:cs typeface="宋体" panose="02010600030101010101" pitchFamily="2" charset="-122"/>
              </a:rPr>
              <a:t>void swap_ints(int</a:t>
            </a:r>
            <a:r>
              <a:rPr lang="en-US" sz="1800" b="1">
                <a:latin typeface="Courier New" panose="02070309020205020404" charset="0"/>
              </a:rPr>
              <a:t> </a:t>
            </a:r>
            <a:r>
              <a:rPr lang="en-US" sz="1800" b="1">
                <a:latin typeface="Courier New" panose="02070309020205020404" charset="0"/>
                <a:cs typeface="宋体" panose="02010600030101010101" pitchFamily="2" charset="-122"/>
              </a:rPr>
              <a:t>&amp;x, int</a:t>
            </a:r>
            <a:r>
              <a:rPr lang="en-US" sz="1800" b="1">
                <a:latin typeface="Courier New" panose="02070309020205020404" charset="0"/>
              </a:rPr>
              <a:t> </a:t>
            </a:r>
            <a:r>
              <a:rPr lang="en-US" sz="1800" b="1">
                <a:latin typeface="Courier New" panose="02070309020205020404" charset="0"/>
                <a:cs typeface="宋体" panose="02010600030101010101" pitchFamily="2" charset="-122"/>
              </a:rPr>
              <a:t>&amp;y)</a:t>
            </a:r>
            <a:endParaRPr lang="en-US" sz="1800" b="1">
              <a:latin typeface="Courier New" panose="02070309020205020404" charset="0"/>
              <a:cs typeface="宋体" panose="02010600030101010101" pitchFamily="2" charset="-122"/>
            </a:endParaRPr>
          </a:p>
          <a:p>
            <a:pPr marL="266700" indent="-266700"/>
            <a:r>
              <a:rPr lang="en-US" sz="1800" b="1">
                <a:latin typeface="Courier New" panose="02070309020205020404" charset="0"/>
                <a:cs typeface="宋体" panose="02010600030101010101" pitchFamily="2" charset="-122"/>
              </a:rPr>
              <a:t>{ int</a:t>
            </a:r>
            <a:r>
              <a:rPr lang="en-US" sz="1800" b="1">
                <a:latin typeface="Courier New" panose="02070309020205020404" charset="0"/>
              </a:rPr>
              <a:t> </a:t>
            </a:r>
            <a:r>
              <a:rPr lang="en-US" sz="1800" b="1">
                <a:latin typeface="Courier New" panose="02070309020205020404" charset="0"/>
                <a:cs typeface="宋体" panose="02010600030101010101" pitchFamily="2" charset="-122"/>
              </a:rPr>
              <a:t>&amp;tmp=x;</a:t>
            </a:r>
            <a:endParaRPr lang="en-US" sz="1800" b="1">
              <a:latin typeface="Courier New" panose="02070309020205020404" charset="0"/>
              <a:cs typeface="宋体" panose="02010600030101010101" pitchFamily="2" charset="-122"/>
            </a:endParaRPr>
          </a:p>
          <a:p>
            <a:pPr marL="266700" indent="-266700"/>
            <a:r>
              <a:rPr lang="en-US" sz="1800" b="1">
                <a:latin typeface="Courier New" panose="02070309020205020404" charset="0"/>
                <a:cs typeface="宋体" panose="02010600030101010101" pitchFamily="2" charset="-122"/>
              </a:rPr>
              <a:t>  x = y;</a:t>
            </a:r>
            <a:endParaRPr lang="en-US" sz="1800" b="1">
              <a:latin typeface="Courier New" panose="02070309020205020404" charset="0"/>
              <a:cs typeface="宋体" panose="02010600030101010101" pitchFamily="2" charset="-122"/>
            </a:endParaRPr>
          </a:p>
          <a:p>
            <a:pPr marL="266700" indent="-266700"/>
            <a:r>
              <a:rPr lang="en-US" sz="1800" b="1">
                <a:latin typeface="Courier New" panose="02070309020205020404" charset="0"/>
                <a:cs typeface="宋体" panose="02010600030101010101" pitchFamily="2" charset="-122"/>
              </a:rPr>
              <a:t>  y = tmp;</a:t>
            </a:r>
            <a:endParaRPr lang="en-US" sz="1800" b="1">
              <a:latin typeface="Courier New" panose="02070309020205020404" charset="0"/>
              <a:cs typeface="宋体" panose="02010600030101010101" pitchFamily="2" charset="-122"/>
            </a:endParaRPr>
          </a:p>
          <a:p>
            <a:pPr marL="266700" indent="-266700"/>
            <a:r>
              <a:rPr lang="en-US" sz="1800" b="1">
                <a:latin typeface="Courier New" panose="02070309020205020404" charset="0"/>
                <a:cs typeface="宋体" panose="02010600030101010101" pitchFamily="2" charset="-122"/>
              </a:rPr>
              <a:t>}</a:t>
            </a:r>
            <a:endParaRPr lang="en-US" altLang="en-US" sz="1800" b="1">
              <a:latin typeface="Courier New" panose="02070309020205020404" charset="0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47495" y="3213100"/>
            <a:ext cx="6334760" cy="187960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/>
          <a:p>
            <a:r>
              <a:rPr lang="zh-CN" sz="1800" b="1">
                <a:ea typeface="宋体" panose="02010600030101010101" pitchFamily="2" charset="-122"/>
              </a:rPr>
              <a:t>答：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不正确，因为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temp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为引用类型，它与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x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占有相同的空间，当执行“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x=y;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”操作之后，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temp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的值已不是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x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原来的值了！按照这个函数，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x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和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y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的值会相等并且等于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y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的值，不能实现将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x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和</a:t>
            </a:r>
            <a:r>
              <a:rPr lang="en-US" sz="1800" b="1">
                <a:solidFill>
                  <a:schemeClr val="bg1"/>
                </a:solidFill>
                <a:latin typeface="Times New Roman" panose="02020603050405020304" pitchFamily="18" charset="0"/>
              </a:rPr>
              <a:t>y</a:t>
            </a:r>
            <a:r>
              <a:rPr lang="zh-CN" sz="1800" b="1">
                <a:solidFill>
                  <a:schemeClr val="bg1"/>
                </a:solidFill>
                <a:ea typeface="宋体" panose="02010600030101010101" pitchFamily="2" charset="-122"/>
              </a:rPr>
              <a:t>交换的目的。</a:t>
            </a:r>
            <a:endParaRPr lang="zh-CN" altLang="en-US" sz="1800" b="1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4000" b="1"/>
              <a:t>例：用抽象类为各种图形类提供一个基本框架</a:t>
            </a:r>
            <a:r>
              <a:rPr lang="en-US" altLang="zh-CN" sz="4000" b="1"/>
              <a:t> P282</a:t>
            </a:r>
            <a:endParaRPr lang="en-US" altLang="zh-CN" sz="4000" b="1"/>
          </a:p>
        </p:txBody>
      </p:sp>
      <p:grpSp>
        <p:nvGrpSpPr>
          <p:cNvPr id="58371" name="Group 11"/>
          <p:cNvGrpSpPr/>
          <p:nvPr/>
        </p:nvGrpSpPr>
        <p:grpSpPr bwMode="auto">
          <a:xfrm>
            <a:off x="1336675" y="2320925"/>
            <a:ext cx="5899150" cy="2908300"/>
            <a:chOff x="842" y="1254"/>
            <a:chExt cx="1656" cy="562"/>
          </a:xfrm>
        </p:grpSpPr>
        <p:sp>
          <p:nvSpPr>
            <p:cNvPr id="58376" name="Oval 4"/>
            <p:cNvSpPr>
              <a:spLocks noChangeArrowheads="1"/>
            </p:cNvSpPr>
            <p:nvPr/>
          </p:nvSpPr>
          <p:spPr bwMode="auto">
            <a:xfrm>
              <a:off x="1390" y="1254"/>
              <a:ext cx="504" cy="18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Char char="•"/>
                <a:defRPr sz="28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Char char="•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1800" b="1"/>
            </a:p>
          </p:txBody>
        </p:sp>
        <p:sp>
          <p:nvSpPr>
            <p:cNvPr id="58377" name="Oval 5"/>
            <p:cNvSpPr>
              <a:spLocks noChangeArrowheads="1"/>
            </p:cNvSpPr>
            <p:nvPr/>
          </p:nvSpPr>
          <p:spPr bwMode="auto">
            <a:xfrm>
              <a:off x="1994" y="1629"/>
              <a:ext cx="504" cy="18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Char char="•"/>
                <a:defRPr sz="28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Char char="•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1800" b="1"/>
            </a:p>
          </p:txBody>
        </p:sp>
        <p:sp>
          <p:nvSpPr>
            <p:cNvPr id="58378" name="Oval 6"/>
            <p:cNvSpPr>
              <a:spLocks noChangeArrowheads="1"/>
            </p:cNvSpPr>
            <p:nvPr/>
          </p:nvSpPr>
          <p:spPr bwMode="auto">
            <a:xfrm>
              <a:off x="1418" y="1629"/>
              <a:ext cx="504" cy="18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Char char="•"/>
                <a:defRPr sz="28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Char char="•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1800" b="1"/>
            </a:p>
          </p:txBody>
        </p:sp>
        <p:sp>
          <p:nvSpPr>
            <p:cNvPr id="58379" name="Oval 7"/>
            <p:cNvSpPr>
              <a:spLocks noChangeArrowheads="1"/>
            </p:cNvSpPr>
            <p:nvPr/>
          </p:nvSpPr>
          <p:spPr bwMode="auto">
            <a:xfrm>
              <a:off x="842" y="1629"/>
              <a:ext cx="504" cy="18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Char char="•"/>
                <a:defRPr sz="28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2"/>
                </a:buClr>
                <a:buChar char="•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 sz="1800" b="1"/>
            </a:p>
          </p:txBody>
        </p:sp>
        <p:sp>
          <p:nvSpPr>
            <p:cNvPr id="58380" name="Line 8"/>
            <p:cNvSpPr>
              <a:spLocks noChangeShapeType="1"/>
            </p:cNvSpPr>
            <p:nvPr/>
          </p:nvSpPr>
          <p:spPr bwMode="auto">
            <a:xfrm flipH="1">
              <a:off x="1130" y="1442"/>
              <a:ext cx="432" cy="1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58381" name="Line 9"/>
            <p:cNvSpPr>
              <a:spLocks noChangeShapeType="1"/>
            </p:cNvSpPr>
            <p:nvPr/>
          </p:nvSpPr>
          <p:spPr bwMode="auto">
            <a:xfrm>
              <a:off x="1634" y="1442"/>
              <a:ext cx="0" cy="1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/>
            </a:p>
          </p:txBody>
        </p:sp>
        <p:sp>
          <p:nvSpPr>
            <p:cNvPr id="58382" name="Line 10"/>
            <p:cNvSpPr>
              <a:spLocks noChangeShapeType="1"/>
            </p:cNvSpPr>
            <p:nvPr/>
          </p:nvSpPr>
          <p:spPr bwMode="auto">
            <a:xfrm>
              <a:off x="1723" y="1442"/>
              <a:ext cx="487" cy="1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/>
            </a:p>
          </p:txBody>
        </p:sp>
      </p:grpSp>
      <p:sp>
        <p:nvSpPr>
          <p:cNvPr id="58372" name="Text Box 12"/>
          <p:cNvSpPr txBox="1">
            <a:spLocks noChangeArrowheads="1"/>
          </p:cNvSpPr>
          <p:nvPr/>
        </p:nvSpPr>
        <p:spPr bwMode="auto">
          <a:xfrm>
            <a:off x="3616325" y="2503488"/>
            <a:ext cx="1284006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Figure</a:t>
            </a:r>
            <a:endParaRPr lang="en-US" altLang="zh-CN" sz="2400" b="1"/>
          </a:p>
        </p:txBody>
      </p:sp>
      <p:sp>
        <p:nvSpPr>
          <p:cNvPr id="58373" name="Text Box 13"/>
          <p:cNvSpPr txBox="1">
            <a:spLocks noChangeArrowheads="1"/>
          </p:cNvSpPr>
          <p:nvPr/>
        </p:nvSpPr>
        <p:spPr bwMode="auto">
          <a:xfrm>
            <a:off x="1384300" y="4448175"/>
            <a:ext cx="1902765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Rectangle</a:t>
            </a:r>
            <a:endParaRPr lang="en-US" altLang="zh-CN" sz="2400" b="1"/>
          </a:p>
        </p:txBody>
      </p:sp>
      <p:sp>
        <p:nvSpPr>
          <p:cNvPr id="58374" name="Text Box 14"/>
          <p:cNvSpPr txBox="1">
            <a:spLocks noChangeArrowheads="1"/>
          </p:cNvSpPr>
          <p:nvPr/>
        </p:nvSpPr>
        <p:spPr bwMode="auto">
          <a:xfrm>
            <a:off x="3752850" y="4448175"/>
            <a:ext cx="1158972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Circle</a:t>
            </a:r>
            <a:endParaRPr lang="en-US" altLang="zh-CN" sz="2400" b="1"/>
          </a:p>
        </p:txBody>
      </p:sp>
      <p:sp>
        <p:nvSpPr>
          <p:cNvPr id="58375" name="Text Box 15"/>
          <p:cNvSpPr txBox="1">
            <a:spLocks noChangeArrowheads="1"/>
          </p:cNvSpPr>
          <p:nvPr/>
        </p:nvSpPr>
        <p:spPr bwMode="auto">
          <a:xfrm>
            <a:off x="5991225" y="4448175"/>
            <a:ext cx="912109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Char char="•"/>
              <a:defRPr sz="28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/>
              <a:t>Line</a:t>
            </a:r>
            <a:endParaRPr lang="en-US" altLang="zh-CN" sz="2400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1524000" y="-171400"/>
            <a:ext cx="7010400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7.3.1 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消息的多态性</a:t>
            </a:r>
            <a:r>
              <a:rPr kumimoji="0" lang="en-US" altLang="zh-CN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P278</a:t>
            </a:r>
            <a:r>
              <a:rPr kumimoji="0" lang="zh-CN" altLang="en-US" sz="40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定义</a:t>
            </a:r>
            <a:endParaRPr kumimoji="0" lang="zh-CN" altLang="en-US" sz="40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243" name="Rectangle 3"/>
          <p:cNvSpPr>
            <a:spLocks noGrp="1"/>
          </p:cNvSpPr>
          <p:nvPr>
            <p:ph type="body"/>
          </p:nvPr>
        </p:nvSpPr>
        <p:spPr>
          <a:xfrm>
            <a:off x="129540" y="1052830"/>
            <a:ext cx="9060815" cy="4994275"/>
          </a:xfrm>
        </p:spPr>
        <p:txBody>
          <a:bodyPr vert="horz" wrap="square" lIns="91440" tIns="45720" rIns="91440" bIns="45720" anchor="t" anchorCtr="0"/>
          <a:lstStyle/>
          <a:p>
            <a:pPr>
              <a:lnSpc>
                <a:spcPct val="80000"/>
              </a:lnSpc>
              <a:buNone/>
            </a:pPr>
            <a:r>
              <a:rPr lang="zh-CN" altLang="zh-CN" sz="1800" b="1" dirty="0">
                <a:cs typeface="Times New Roman" panose="02020603050405020304" pitchFamily="18" charset="0"/>
              </a:rPr>
              <a:t>void func</a:t>
            </a:r>
            <a:r>
              <a:rPr lang="en-US" altLang="zh-CN" sz="1800" b="1" dirty="0">
                <a:cs typeface="Times New Roman" panose="02020603050405020304" pitchFamily="18" charset="0"/>
              </a:rPr>
              <a:t>1</a:t>
            </a:r>
            <a:r>
              <a:rPr lang="zh-CN" altLang="zh-CN" sz="1800" b="1" dirty="0">
                <a:cs typeface="Times New Roman" panose="02020603050405020304" pitchFamily="18" charset="0"/>
              </a:rPr>
              <a:t>(</a:t>
            </a:r>
            <a:r>
              <a:rPr lang="zh-CN" altLang="zh-CN" sz="1800" b="1" dirty="0">
                <a:solidFill>
                  <a:srgbClr val="FF0000"/>
                </a:solidFill>
                <a:cs typeface="Times New Roman" panose="02020603050405020304" pitchFamily="18" charset="0"/>
              </a:rPr>
              <a:t>A *p</a:t>
            </a:r>
            <a:r>
              <a:rPr lang="zh-CN" altLang="zh-CN" sz="1800" b="1" dirty="0">
                <a:cs typeface="Times New Roman" panose="02020603050405020304" pitchFamily="18" charset="0"/>
              </a:rPr>
              <a:t>)</a:t>
            </a:r>
            <a:r>
              <a:rPr lang="en-US" altLang="zh-CN" sz="1800" b="1" dirty="0">
                <a:cs typeface="Times New Roman" panose="02020603050405020304" pitchFamily="18" charset="0"/>
              </a:rPr>
              <a:t>//形参为类A的指针，实参可以是A类对象</a:t>
            </a:r>
            <a:r>
              <a:rPr lang="en-US" altLang="zh-CN" sz="1800" b="1" dirty="0">
                <a:highlight>
                  <a:srgbClr val="FFFF00"/>
                </a:highlight>
                <a:cs typeface="Times New Roman" panose="02020603050405020304" pitchFamily="18" charset="0"/>
              </a:rPr>
              <a:t>地址</a:t>
            </a:r>
            <a:r>
              <a:rPr lang="en-US" altLang="zh-CN" sz="1800" b="1" dirty="0">
                <a:cs typeface="Times New Roman" panose="02020603050405020304" pitchFamily="18" charset="0"/>
              </a:rPr>
              <a:t>，也可以是 B类对象地址</a:t>
            </a:r>
            <a:endParaRPr lang="en-US"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1800" b="1" dirty="0">
                <a:cs typeface="Times New Roman" panose="02020603050405020304" pitchFamily="18" charset="0"/>
              </a:rPr>
              <a:t>{	......</a:t>
            </a:r>
            <a:endParaRPr lang="zh-CN"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1800" b="1" dirty="0">
                <a:cs typeface="Times New Roman" panose="02020603050405020304" pitchFamily="18" charset="0"/>
              </a:rPr>
              <a:t>	p-&gt;f(); </a:t>
            </a:r>
            <a:r>
              <a:rPr lang="en-US" altLang="zh-CN" sz="1800" b="1" dirty="0">
                <a:cs typeface="Times New Roman" panose="02020603050405020304" pitchFamily="18" charset="0"/>
              </a:rPr>
              <a:t> </a:t>
            </a:r>
            <a:r>
              <a:rPr lang="zh-CN" altLang="zh-CN" sz="1800" b="1" dirty="0">
                <a:cs typeface="Times New Roman" panose="02020603050405020304" pitchFamily="18" charset="0"/>
              </a:rPr>
              <a:t>//调用A::f还是B::f？</a:t>
            </a:r>
            <a:r>
              <a:rPr lang="en-US" altLang="zh-CN" sz="1800" b="1" dirty="0">
                <a:cs typeface="Times New Roman" panose="02020603050405020304" pitchFamily="18" charset="0"/>
              </a:rPr>
              <a:t>  </a:t>
            </a:r>
            <a:r>
              <a:rPr lang="zh-CN" altLang="zh-CN" sz="1800" b="1" dirty="0">
                <a:solidFill>
                  <a:srgbClr val="0070C0"/>
                </a:solidFill>
                <a:cs typeface="Times New Roman" panose="02020603050405020304" pitchFamily="18" charset="0"/>
              </a:rPr>
              <a:t>答案是：A::f</a:t>
            </a:r>
            <a:r>
              <a:rPr lang="zh-CN" altLang="en-US" sz="1800" b="1" dirty="0">
                <a:solidFill>
                  <a:srgbClr val="0070C0"/>
                </a:solidFill>
                <a:cs typeface="Times New Roman" panose="02020603050405020304" pitchFamily="18" charset="0"/>
              </a:rPr>
              <a:t> （静态绑定）</a:t>
            </a:r>
            <a:endParaRPr lang="zh-CN" altLang="zh-CN" sz="1800" b="1" dirty="0">
              <a:solidFill>
                <a:srgbClr val="0070C0"/>
              </a:solidFill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1800" b="1" dirty="0">
                <a:cs typeface="Times New Roman" panose="02020603050405020304" pitchFamily="18" charset="0"/>
              </a:rPr>
              <a:t>	......</a:t>
            </a:r>
            <a:endParaRPr lang="zh-CN"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spcAft>
                <a:spcPts val="1200"/>
              </a:spcAft>
              <a:buNone/>
            </a:pPr>
            <a:r>
              <a:rPr lang="zh-CN" altLang="zh-CN" sz="1800" b="1" dirty="0">
                <a:cs typeface="Times New Roman" panose="02020603050405020304" pitchFamily="18" charset="0"/>
              </a:rPr>
              <a:t>}</a:t>
            </a:r>
            <a:endParaRPr lang="zh-CN"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1800" b="1" dirty="0">
                <a:cs typeface="Times New Roman" panose="02020603050405020304" pitchFamily="18" charset="0"/>
                <a:sym typeface="+mn-ea"/>
              </a:rPr>
              <a:t>void func</a:t>
            </a:r>
            <a:r>
              <a:rPr lang="en-US" altLang="zh-CN" sz="1800" b="1" dirty="0"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zh-CN" sz="1800" b="1" dirty="0">
                <a:cs typeface="Times New Roman" panose="02020603050405020304" pitchFamily="18" charset="0"/>
                <a:sym typeface="+mn-ea"/>
              </a:rPr>
              <a:t>(</a:t>
            </a:r>
            <a:r>
              <a:rPr lang="zh-CN" altLang="zh-CN" sz="1800" b="1" dirty="0">
                <a:solidFill>
                  <a:srgbClr val="FF0000"/>
                </a:solidFill>
                <a:cs typeface="Times New Roman" panose="02020603050405020304" pitchFamily="18" charset="0"/>
                <a:sym typeface="+mn-ea"/>
              </a:rPr>
              <a:t>A&amp; x</a:t>
            </a:r>
            <a:r>
              <a:rPr lang="zh-CN" altLang="zh-CN" sz="1800" b="1" dirty="0">
                <a:cs typeface="Times New Roman" panose="02020603050405020304" pitchFamily="18" charset="0"/>
                <a:sym typeface="+mn-ea"/>
              </a:rPr>
              <a:t>)</a:t>
            </a:r>
            <a:r>
              <a:rPr lang="en-US" altLang="zh-CN" sz="1800" b="1" dirty="0">
                <a:cs typeface="Times New Roman" panose="02020603050405020304" pitchFamily="18" charset="0"/>
                <a:sym typeface="+mn-ea"/>
              </a:rPr>
              <a:t>//形参为类A的引用，实参可以是A类</a:t>
            </a:r>
            <a:r>
              <a:rPr lang="en-US" altLang="zh-CN" sz="1800" b="1" dirty="0">
                <a:highlight>
                  <a:srgbClr val="FFFF00"/>
                </a:highlight>
                <a:cs typeface="Times New Roman" panose="02020603050405020304" pitchFamily="18" charset="0"/>
                <a:sym typeface="+mn-ea"/>
              </a:rPr>
              <a:t>对象</a:t>
            </a:r>
            <a:r>
              <a:rPr lang="en-US" altLang="zh-CN" sz="1800" b="1" dirty="0">
                <a:cs typeface="Times New Roman" panose="02020603050405020304" pitchFamily="18" charset="0"/>
                <a:sym typeface="+mn-ea"/>
              </a:rPr>
              <a:t>，也可以是 B类对象</a:t>
            </a:r>
            <a:endParaRPr lang="en-US"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1800" b="1" dirty="0">
                <a:cs typeface="Times New Roman" panose="02020603050405020304" pitchFamily="18" charset="0"/>
                <a:sym typeface="+mn-ea"/>
              </a:rPr>
              <a:t>{	......</a:t>
            </a:r>
            <a:endParaRPr lang="zh-CN"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1800" b="1" dirty="0">
                <a:cs typeface="Times New Roman" panose="02020603050405020304" pitchFamily="18" charset="0"/>
                <a:sym typeface="+mn-ea"/>
              </a:rPr>
              <a:t>	x.f();  </a:t>
            </a:r>
            <a:r>
              <a:rPr lang="en-US" altLang="zh-CN" sz="1800" b="1" dirty="0">
                <a:cs typeface="Times New Roman" panose="02020603050405020304" pitchFamily="18" charset="0"/>
                <a:sym typeface="+mn-ea"/>
              </a:rPr>
              <a:t>  </a:t>
            </a:r>
            <a:r>
              <a:rPr lang="zh-CN" altLang="zh-CN" sz="1800" b="1" dirty="0">
                <a:cs typeface="Times New Roman" panose="02020603050405020304" pitchFamily="18" charset="0"/>
                <a:sym typeface="+mn-ea"/>
              </a:rPr>
              <a:t>//调用A::f还是B::f？</a:t>
            </a:r>
            <a:r>
              <a:rPr lang="en-US" altLang="zh-CN" sz="1800" b="1" dirty="0">
                <a:cs typeface="Times New Roman" panose="02020603050405020304" pitchFamily="18" charset="0"/>
                <a:sym typeface="+mn-ea"/>
              </a:rPr>
              <a:t>  </a:t>
            </a:r>
            <a:r>
              <a:rPr lang="zh-CN" altLang="zh-CN" sz="1800" b="1" dirty="0">
                <a:solidFill>
                  <a:srgbClr val="0070C0"/>
                </a:solidFill>
                <a:cs typeface="Times New Roman" panose="02020603050405020304" pitchFamily="18" charset="0"/>
                <a:sym typeface="+mn-ea"/>
              </a:rPr>
              <a:t>答案是：A::f</a:t>
            </a:r>
            <a:r>
              <a:rPr lang="en-US" altLang="zh-CN" sz="1800" b="1" dirty="0">
                <a:solidFill>
                  <a:srgbClr val="0070C0"/>
                </a:solidFill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1800" b="1" dirty="0">
                <a:solidFill>
                  <a:srgbClr val="0070C0"/>
                </a:solidFill>
                <a:cs typeface="Times New Roman" panose="02020603050405020304" pitchFamily="18" charset="0"/>
                <a:sym typeface="+mn-ea"/>
              </a:rPr>
              <a:t>（静态绑定）</a:t>
            </a:r>
            <a:endParaRPr lang="zh-CN" altLang="zh-CN" sz="1800" b="1" dirty="0">
              <a:solidFill>
                <a:srgbClr val="0070C0"/>
              </a:solidFill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lang="zh-CN" altLang="zh-CN" sz="1800" b="1" dirty="0">
                <a:cs typeface="Times New Roman" panose="02020603050405020304" pitchFamily="18" charset="0"/>
                <a:sym typeface="+mn-ea"/>
              </a:rPr>
              <a:t>	......</a:t>
            </a:r>
            <a:endParaRPr lang="zh-CN"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spcAft>
                <a:spcPts val="1200"/>
              </a:spcAft>
              <a:buNone/>
            </a:pPr>
            <a:r>
              <a:rPr lang="zh-CN" altLang="zh-CN" sz="1800" b="1" dirty="0">
                <a:cs typeface="Times New Roman" panose="02020603050405020304" pitchFamily="18" charset="0"/>
                <a:sym typeface="+mn-ea"/>
              </a:rPr>
              <a:t>}</a:t>
            </a:r>
            <a:endParaRPr lang="zh-CN"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altLang="zh-CN" sz="1800" b="1" dirty="0">
                <a:cs typeface="Times New Roman" panose="02020603050405020304" pitchFamily="18" charset="0"/>
              </a:rPr>
              <a:t>A</a:t>
            </a:r>
            <a:r>
              <a:rPr lang="en-US" sz="1800" b="1" dirty="0">
                <a:cs typeface="Times New Roman" panose="02020603050405020304" pitchFamily="18" charset="0"/>
              </a:rPr>
              <a:t> </a:t>
            </a:r>
            <a:r>
              <a:rPr altLang="zh-CN" sz="1800" b="1" dirty="0">
                <a:cs typeface="Times New Roman" panose="02020603050405020304" pitchFamily="18" charset="0"/>
              </a:rPr>
              <a:t>a;</a:t>
            </a:r>
            <a:endParaRPr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altLang="zh-CN" sz="1800" b="1" dirty="0">
                <a:cs typeface="Times New Roman" panose="02020603050405020304" pitchFamily="18" charset="0"/>
              </a:rPr>
              <a:t>func1(&amp;a);</a:t>
            </a:r>
            <a:r>
              <a:rPr lang="en-US" sz="1800" b="1" dirty="0">
                <a:cs typeface="Times New Roman" panose="02020603050405020304" pitchFamily="18" charset="0"/>
              </a:rPr>
              <a:t> </a:t>
            </a:r>
            <a:r>
              <a:rPr altLang="zh-CN" sz="1800" b="1" dirty="0">
                <a:cs typeface="Times New Roman" panose="02020603050405020304" pitchFamily="18" charset="0"/>
                <a:sym typeface="+mn-ea"/>
              </a:rPr>
              <a:t>// 实参为A类对象的地址</a:t>
            </a:r>
            <a:endParaRPr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altLang="zh-CN" sz="1800" b="1" dirty="0">
                <a:cs typeface="Times New Roman" panose="02020603050405020304" pitchFamily="18" charset="0"/>
              </a:rPr>
              <a:t>func2(a);</a:t>
            </a:r>
            <a:r>
              <a:rPr lang="en-US" sz="1800" b="1" dirty="0">
                <a:cs typeface="Times New Roman" panose="02020603050405020304" pitchFamily="18" charset="0"/>
              </a:rPr>
              <a:t> </a:t>
            </a:r>
            <a:r>
              <a:rPr altLang="zh-CN" sz="1800" b="1" dirty="0">
                <a:cs typeface="Times New Roman" panose="02020603050405020304" pitchFamily="18" charset="0"/>
                <a:sym typeface="+mn-ea"/>
              </a:rPr>
              <a:t>//实参为A类对象</a:t>
            </a:r>
            <a:endParaRPr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endParaRPr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altLang="zh-CN" sz="1800" b="1" dirty="0">
                <a:cs typeface="Times New Roman" panose="02020603050405020304" pitchFamily="18" charset="0"/>
              </a:rPr>
              <a:t>B</a:t>
            </a:r>
            <a:r>
              <a:rPr lang="en-US" sz="1800" b="1" dirty="0">
                <a:cs typeface="Times New Roman" panose="02020603050405020304" pitchFamily="18" charset="0"/>
              </a:rPr>
              <a:t> </a:t>
            </a:r>
            <a:r>
              <a:rPr altLang="zh-CN" sz="1800" b="1" dirty="0">
                <a:cs typeface="Times New Roman" panose="02020603050405020304" pitchFamily="18" charset="0"/>
              </a:rPr>
              <a:t>b;</a:t>
            </a:r>
            <a:endParaRPr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altLang="zh-CN" sz="1800" b="1" dirty="0">
                <a:cs typeface="Times New Roman" panose="02020603050405020304" pitchFamily="18" charset="0"/>
              </a:rPr>
              <a:t>func1(&amp;b);</a:t>
            </a:r>
            <a:r>
              <a:rPr lang="en-US" sz="1800" b="1" dirty="0">
                <a:cs typeface="Times New Roman" panose="02020603050405020304" pitchFamily="18" charset="0"/>
              </a:rPr>
              <a:t> </a:t>
            </a:r>
            <a:r>
              <a:rPr altLang="zh-CN" sz="1800" b="1" dirty="0">
                <a:cs typeface="Times New Roman" panose="02020603050405020304" pitchFamily="18" charset="0"/>
                <a:sym typeface="+mn-ea"/>
              </a:rPr>
              <a:t>// 实参为B类对象的地址</a:t>
            </a:r>
            <a:endParaRPr altLang="zh-CN" sz="1800" b="1" dirty="0"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r>
              <a:rPr altLang="zh-CN" sz="1800" b="1" dirty="0">
                <a:cs typeface="Times New Roman" panose="02020603050405020304" pitchFamily="18" charset="0"/>
              </a:rPr>
              <a:t>func2(b);</a:t>
            </a:r>
            <a:r>
              <a:rPr lang="en-US" sz="1800" b="1" dirty="0">
                <a:cs typeface="Times New Roman" panose="02020603050405020304" pitchFamily="18" charset="0"/>
              </a:rPr>
              <a:t> </a:t>
            </a:r>
            <a:r>
              <a:rPr altLang="zh-CN" sz="1800" b="1" dirty="0">
                <a:cs typeface="Times New Roman" panose="02020603050405020304" pitchFamily="18" charset="0"/>
                <a:sym typeface="+mn-ea"/>
              </a:rPr>
              <a:t>//实参为B类对象</a:t>
            </a:r>
            <a:endParaRPr altLang="zh-CN" sz="1800" b="1" dirty="0"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067810" y="4437380"/>
            <a:ext cx="5015865" cy="108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36666"/>
              </a:buClr>
              <a:buSzPct val="70000"/>
              <a:buFont typeface="Wingdings" panose="05000000000000000000" pitchFamily="2" charset="2"/>
              <a:buChar char="Ø"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静态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绑定：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在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编译时刻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，根据</a:t>
            </a: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x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和</a:t>
            </a: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p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的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静态类型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来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决定</a:t>
            </a: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f</a:t>
            </a:r>
            <a:r>
              <a:rPr kumimoji="0" lang="zh-CN" altLang="en-US" sz="2400" b="1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楷体_GB2312"/>
                <a:cs typeface="+mn-cs"/>
              </a:rPr>
              <a:t>属于哪一个类</a:t>
            </a:r>
            <a:endParaRPr kumimoji="0" lang="zh-CN" altLang="zh-CN" sz="24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/>
              <a:ea typeface="楷体_GB2312"/>
              <a:cs typeface="+mn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64480" y="5589270"/>
            <a:ext cx="308927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b="1" kern="0" noProof="0" dirty="0">
                <a:solidFill>
                  <a:schemeClr val="tx2"/>
                </a:solidFill>
                <a:latin typeface="+mj-lt"/>
                <a:ea typeface="+mj-ea"/>
                <a:cs typeface="+mj-cs"/>
                <a:sym typeface="+mn-ea"/>
              </a:rPr>
              <a:t>P278 </a:t>
            </a:r>
            <a:r>
              <a:rPr lang="zh-CN" altLang="en-US" sz="2800" b="1" kern="0" noProof="0" dirty="0">
                <a:solidFill>
                  <a:schemeClr val="tx2"/>
                </a:solidFill>
                <a:latin typeface="+mj-lt"/>
                <a:ea typeface="+mj-ea"/>
                <a:cs typeface="+mj-cs"/>
                <a:sym typeface="+mn-ea"/>
              </a:rPr>
              <a:t>最后的话</a:t>
            </a:r>
            <a:endParaRPr lang="zh-CN" altLang="en-US" sz="2800" b="1" kern="0" noProof="0" dirty="0">
              <a:solidFill>
                <a:schemeClr val="tx2"/>
              </a:solidFill>
              <a:latin typeface="+mj-lt"/>
              <a:ea typeface="+mj-ea"/>
              <a:cs typeface="+mj-cs"/>
              <a:sym typeface="+mn-e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925" y="-27384"/>
            <a:ext cx="9109076" cy="6742113"/>
          </a:xfrm>
          <a:solidFill>
            <a:schemeClr val="accent2"/>
          </a:solidFill>
        </p:spPr>
        <p:txBody>
          <a:bodyPr/>
          <a:lstStyle/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class Figure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{	public: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virtual void draw() </a:t>
            </a:r>
            <a:r>
              <a:rPr lang="en-US" altLang="zh-CN" sz="2400" b="1" dirty="0" err="1"/>
              <a:t>const</a:t>
            </a:r>
            <a:r>
              <a:rPr lang="en-US" altLang="zh-CN" sz="2400" b="1" dirty="0"/>
              <a:t>=0;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virtual void </a:t>
            </a:r>
            <a:r>
              <a:rPr lang="en-US" altLang="zh-CN" sz="2400" b="1" dirty="0" err="1"/>
              <a:t>input_data</a:t>
            </a:r>
            <a:r>
              <a:rPr lang="en-US" altLang="zh-CN" sz="2400" b="1" dirty="0"/>
              <a:t>()=0;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};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class Rectangle: public Figure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{		double </a:t>
            </a:r>
            <a:r>
              <a:rPr lang="en-US" altLang="zh-CN" sz="2400" b="1" dirty="0" err="1"/>
              <a:t>left,top,right,bottom</a:t>
            </a:r>
            <a:r>
              <a:rPr lang="en-US" altLang="zh-CN" sz="2400" b="1" dirty="0"/>
              <a:t>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public: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void draw() </a:t>
            </a:r>
            <a:r>
              <a:rPr lang="en-US" altLang="zh-CN" sz="2400" b="1" dirty="0" err="1"/>
              <a:t>const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{	...... //</a:t>
            </a:r>
            <a:r>
              <a:rPr lang="zh-CN" altLang="en-US" sz="2400" b="1" dirty="0"/>
              <a:t>画矩形</a:t>
            </a:r>
            <a:r>
              <a:rPr lang="en-US" altLang="zh-CN" sz="2400" b="1" dirty="0"/>
              <a:t>}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void </a:t>
            </a:r>
            <a:r>
              <a:rPr lang="en-US" altLang="zh-CN" sz="2400" b="1" dirty="0" err="1"/>
              <a:t>input_data</a:t>
            </a:r>
            <a:r>
              <a:rPr lang="en-US" altLang="zh-CN" sz="2400" b="1" dirty="0"/>
              <a:t>()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{	</a:t>
            </a:r>
            <a:r>
              <a:rPr lang="en-US" altLang="zh-CN" sz="2000" b="1" dirty="0" err="1"/>
              <a:t>cout</a:t>
            </a:r>
            <a:r>
              <a:rPr lang="en-US" altLang="zh-CN" sz="2000" b="1" dirty="0"/>
              <a:t> &lt;&lt; "</a:t>
            </a:r>
            <a:r>
              <a:rPr lang="zh-CN" altLang="en-US" sz="2000" b="1" dirty="0"/>
              <a:t>请输入矩形的左上角和右下角坐标 </a:t>
            </a:r>
            <a:r>
              <a:rPr lang="en-US" altLang="zh-CN" sz="2000" b="1" dirty="0"/>
              <a:t>(x1,y1,x2,y2) </a:t>
            </a:r>
            <a:r>
              <a:rPr lang="zh-CN" altLang="en-US" sz="2000" b="1" dirty="0"/>
              <a:t>：</a:t>
            </a:r>
            <a:r>
              <a:rPr lang="en-US" altLang="zh-CN" sz="2000" b="1" dirty="0"/>
              <a:t>";</a:t>
            </a:r>
            <a:endParaRPr lang="en-US" altLang="zh-CN" sz="20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	</a:t>
            </a:r>
            <a:r>
              <a:rPr lang="en-US" altLang="zh-CN" sz="2400" b="1" dirty="0" err="1"/>
              <a:t>cin</a:t>
            </a:r>
            <a:r>
              <a:rPr lang="en-US" altLang="zh-CN" sz="2400" b="1" dirty="0"/>
              <a:t> &gt;&gt; left &gt;&gt; top &gt;&gt; right &gt;&gt; bottom;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}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double area() </a:t>
            </a:r>
            <a:r>
              <a:rPr lang="en-US" altLang="zh-CN" sz="2400" b="1" dirty="0" err="1"/>
              <a:t>const</a:t>
            </a:r>
            <a:r>
              <a:rPr lang="en-US" altLang="zh-CN" sz="2400" b="1" dirty="0"/>
              <a:t> 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 { return (bottom-top)*(right-left); }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};</a:t>
            </a:r>
            <a:endParaRPr lang="en-US" altLang="zh-CN" sz="2400" b="1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260350"/>
            <a:ext cx="8686800" cy="5870575"/>
          </a:xfrm>
          <a:solidFill>
            <a:schemeClr val="accent2"/>
          </a:solidFill>
        </p:spPr>
        <p:txBody>
          <a:bodyPr/>
          <a:lstStyle/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err="1"/>
              <a:t>const</a:t>
            </a:r>
            <a:r>
              <a:rPr lang="en-US" altLang="zh-CN" sz="2400" b="1" dirty="0"/>
              <a:t> double PI=3.1416;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class Circle: public Figure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{		double </a:t>
            </a:r>
            <a:r>
              <a:rPr lang="en-US" altLang="zh-CN" sz="2400" b="1" dirty="0" err="1"/>
              <a:t>x,y,r</a:t>
            </a:r>
            <a:r>
              <a:rPr lang="en-US" altLang="zh-CN" sz="2400" b="1" dirty="0"/>
              <a:t>;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public: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void draw() </a:t>
            </a:r>
            <a:r>
              <a:rPr lang="en-US" altLang="zh-CN" sz="2400" b="1" dirty="0" err="1"/>
              <a:t>const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{	...... //</a:t>
            </a:r>
            <a:r>
              <a:rPr lang="zh-CN" altLang="en-US" sz="2400" b="1" dirty="0"/>
              <a:t>画圆</a:t>
            </a:r>
            <a:endParaRPr lang="zh-CN" altLang="en-US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/>
              <a:t>		</a:t>
            </a:r>
            <a:r>
              <a:rPr lang="en-US" altLang="zh-CN" sz="2400" b="1" dirty="0"/>
              <a:t>}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void </a:t>
            </a:r>
            <a:r>
              <a:rPr lang="en-US" altLang="zh-CN" sz="2400" b="1" dirty="0" err="1"/>
              <a:t>input_data</a:t>
            </a:r>
            <a:r>
              <a:rPr lang="en-US" altLang="zh-CN" sz="2400" b="1" dirty="0"/>
              <a:t>()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{	</a:t>
            </a:r>
            <a:r>
              <a:rPr lang="en-US" altLang="zh-CN" sz="2400" b="1" dirty="0" err="1"/>
              <a:t>cout</a:t>
            </a:r>
            <a:r>
              <a:rPr lang="en-US" altLang="zh-CN" sz="2400" b="1" dirty="0"/>
              <a:t> &lt;&lt; "</a:t>
            </a:r>
            <a:r>
              <a:rPr lang="zh-CN" altLang="en-US" sz="2400" b="1" dirty="0"/>
              <a:t>请输入圆的圆心坐标和半径 </a:t>
            </a:r>
            <a:r>
              <a:rPr lang="en-US" altLang="zh-CN" sz="2400" b="1" dirty="0"/>
              <a:t>(</a:t>
            </a:r>
            <a:r>
              <a:rPr lang="en-US" altLang="zh-CN" sz="2400" b="1" dirty="0" err="1"/>
              <a:t>x,y,r</a:t>
            </a:r>
            <a:r>
              <a:rPr lang="en-US" altLang="zh-CN" sz="2400" b="1" dirty="0"/>
              <a:t>) </a:t>
            </a:r>
            <a:r>
              <a:rPr lang="zh-CN" altLang="en-US" sz="2400" b="1" dirty="0"/>
              <a:t>：</a:t>
            </a:r>
            <a:r>
              <a:rPr lang="en-US" altLang="zh-CN" sz="2400" b="1" dirty="0"/>
              <a:t>";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	</a:t>
            </a:r>
            <a:r>
              <a:rPr lang="en-US" altLang="zh-CN" sz="2400" b="1" dirty="0" err="1"/>
              <a:t>cin</a:t>
            </a:r>
            <a:r>
              <a:rPr lang="en-US" altLang="zh-CN" sz="2400" b="1" dirty="0"/>
              <a:t> &gt;&gt; x &gt;&gt; y &gt;&gt; r;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}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double area() </a:t>
            </a:r>
            <a:r>
              <a:rPr lang="en-US" altLang="zh-CN" sz="2400" b="1" dirty="0" err="1"/>
              <a:t>const</a:t>
            </a:r>
            <a:r>
              <a:rPr lang="en-US" altLang="zh-CN" sz="2400" b="1" dirty="0"/>
              <a:t> { return r*r*PI; }</a:t>
            </a:r>
            <a:endParaRPr lang="en-US" altLang="zh-CN" sz="2400" b="1" dirty="0"/>
          </a:p>
          <a:p>
            <a:pPr defTabSz="5270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};</a:t>
            </a:r>
            <a:endParaRPr lang="en-US" altLang="zh-CN" sz="2400" b="1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504" y="454025"/>
            <a:ext cx="8675687" cy="5949950"/>
          </a:xfrm>
        </p:spPr>
        <p:txBody>
          <a:bodyPr/>
          <a:lstStyle/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class Line: public Figure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{		double x1,y1,x2,y2;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public: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void draw() </a:t>
            </a:r>
            <a:r>
              <a:rPr lang="en-US" altLang="zh-CN" sz="2400" b="1" dirty="0" err="1"/>
              <a:t>const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{	...... //</a:t>
            </a:r>
            <a:r>
              <a:rPr lang="zh-CN" altLang="en-US" sz="2400" b="1" dirty="0"/>
              <a:t>画线</a:t>
            </a:r>
            <a:endParaRPr lang="zh-CN" altLang="en-US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/>
              <a:t>		</a:t>
            </a:r>
            <a:r>
              <a:rPr lang="en-US" altLang="zh-CN" sz="2400" b="1" dirty="0"/>
              <a:t>}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void </a:t>
            </a:r>
            <a:r>
              <a:rPr lang="en-US" altLang="zh-CN" sz="2400" b="1" dirty="0" err="1"/>
              <a:t>input_data</a:t>
            </a:r>
            <a:r>
              <a:rPr lang="en-US" altLang="zh-CN" sz="2400" b="1" dirty="0"/>
              <a:t>()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{	</a:t>
            </a:r>
            <a:r>
              <a:rPr lang="en-US" altLang="zh-CN" sz="2000" b="1" dirty="0" err="1"/>
              <a:t>cout</a:t>
            </a:r>
            <a:r>
              <a:rPr lang="en-US" altLang="zh-CN" sz="2000" b="1" dirty="0"/>
              <a:t> &lt;&lt; "</a:t>
            </a:r>
            <a:r>
              <a:rPr lang="zh-CN" altLang="en-US" sz="2000" b="1" dirty="0"/>
              <a:t>请输入线段的起点和终点坐标 </a:t>
            </a:r>
            <a:r>
              <a:rPr lang="en-US" altLang="zh-CN" sz="2000" b="1" dirty="0"/>
              <a:t>(x1,y1,x2,y2) </a:t>
            </a:r>
            <a:r>
              <a:rPr lang="zh-CN" altLang="en-US" sz="2000" b="1" dirty="0"/>
              <a:t>：</a:t>
            </a:r>
            <a:r>
              <a:rPr lang="en-US" altLang="zh-CN" sz="2000" b="1" dirty="0"/>
              <a:t>";</a:t>
            </a:r>
            <a:endParaRPr lang="en-US" altLang="zh-CN" sz="20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	</a:t>
            </a:r>
            <a:r>
              <a:rPr lang="en-US" altLang="zh-CN" sz="2400" b="1" dirty="0" err="1"/>
              <a:t>cin</a:t>
            </a:r>
            <a:r>
              <a:rPr lang="en-US" altLang="zh-CN" sz="2400" b="1" dirty="0"/>
              <a:t> &gt;&gt; x1 &gt;&gt; y1 &gt;&gt; x2 &gt;&gt; y2;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}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};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......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err="1"/>
              <a:t>const</a:t>
            </a:r>
            <a:r>
              <a:rPr lang="en-US" altLang="zh-CN" sz="2400" b="1" dirty="0"/>
              <a:t> </a:t>
            </a:r>
            <a:r>
              <a:rPr lang="en-US" altLang="zh-CN" sz="2400" b="1" dirty="0" err="1"/>
              <a:t>int</a:t>
            </a:r>
            <a:r>
              <a:rPr lang="en-US" altLang="zh-CN" sz="2400" b="1" dirty="0"/>
              <a:t> MAX_NUM_OF_FIGURES=100;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Figure *figures[MAX_NUM_OF_FIGURES];</a:t>
            </a:r>
            <a:endParaRPr lang="en-US" altLang="zh-CN" sz="2400" b="1" dirty="0"/>
          </a:p>
          <a:p>
            <a:pPr defTabSz="52705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err="1"/>
              <a:t>int</a:t>
            </a:r>
            <a:r>
              <a:rPr lang="en-US" altLang="zh-CN" sz="2400" b="1" dirty="0"/>
              <a:t> count=0;</a:t>
            </a:r>
            <a:endParaRPr lang="en-US" altLang="zh-CN" sz="2400" b="1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0"/>
            <a:ext cx="9144000" cy="6680200"/>
          </a:xfrm>
          <a:solidFill>
            <a:schemeClr val="accent2"/>
          </a:solidFill>
        </p:spPr>
        <p:txBody>
          <a:bodyPr/>
          <a:lstStyle/>
          <a:p>
            <a:pPr marL="0" indent="0" defTabSz="357505" eaLnBrk="1" hangingPunct="1">
              <a:lnSpc>
                <a:spcPct val="80000"/>
              </a:lnSpc>
              <a:defRPr/>
            </a:pPr>
            <a:r>
              <a:rPr lang="en-US" altLang="zh-CN" sz="2400" b="1" dirty="0"/>
              <a:t> </a:t>
            </a:r>
            <a:r>
              <a:rPr lang="zh-CN" altLang="en-US" sz="2400" b="1" dirty="0"/>
              <a:t>图形数据的输入：</a:t>
            </a:r>
            <a:endParaRPr lang="zh-CN" altLang="en-US" sz="24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for (count=0; count&lt;MAX_NUM_OF_FIGURES;	count++)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{	int shape;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do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{	</a:t>
            </a:r>
            <a:r>
              <a:rPr lang="en-US" altLang="zh-CN" sz="2000" b="1" dirty="0" err="1"/>
              <a:t>cout</a:t>
            </a:r>
            <a:r>
              <a:rPr lang="en-US" altLang="zh-CN" sz="2000" b="1" dirty="0"/>
              <a:t> &lt;&lt; "</a:t>
            </a:r>
            <a:r>
              <a:rPr lang="zh-CN" altLang="en-US" sz="2000" b="1" dirty="0"/>
              <a:t>请输入图形的种类</a:t>
            </a:r>
            <a:r>
              <a:rPr lang="en-US" altLang="zh-CN" sz="2000" b="1" dirty="0"/>
              <a:t>(0</a:t>
            </a:r>
            <a:r>
              <a:rPr lang="zh-CN" altLang="en-US" sz="2000" b="1" dirty="0"/>
              <a:t>：线段，</a:t>
            </a:r>
            <a:r>
              <a:rPr lang="en-US" altLang="zh-CN" sz="2000" b="1" dirty="0"/>
              <a:t>1</a:t>
            </a:r>
            <a:r>
              <a:rPr lang="zh-CN" altLang="en-US" sz="2000" b="1" dirty="0"/>
              <a:t>：矩形，</a:t>
            </a:r>
            <a:r>
              <a:rPr lang="en-US" altLang="zh-CN" sz="2000" b="1" dirty="0"/>
              <a:t>2</a:t>
            </a:r>
            <a:r>
              <a:rPr lang="zh-CN" altLang="en-US" sz="2000" b="1" dirty="0"/>
              <a:t>：圆，</a:t>
            </a:r>
            <a:r>
              <a:rPr lang="en-US" altLang="zh-CN" sz="2000" b="1" dirty="0"/>
              <a:t>-1</a:t>
            </a:r>
            <a:r>
              <a:rPr lang="zh-CN" altLang="en-US" sz="2000" b="1" dirty="0"/>
              <a:t>：结束</a:t>
            </a:r>
            <a:r>
              <a:rPr lang="en-US" altLang="zh-CN" sz="2000" b="1" dirty="0"/>
              <a:t>)</a:t>
            </a:r>
            <a:r>
              <a:rPr lang="zh-CN" altLang="en-US" sz="2000" b="1" dirty="0"/>
              <a:t>：</a:t>
            </a:r>
            <a:r>
              <a:rPr lang="en-US" altLang="zh-CN" sz="2000" b="1" dirty="0"/>
              <a:t>";</a:t>
            </a:r>
            <a:endParaRPr lang="en-US" altLang="zh-CN" sz="20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	</a:t>
            </a:r>
            <a:r>
              <a:rPr lang="en-US" altLang="zh-CN" sz="2200" b="1" dirty="0" err="1"/>
              <a:t>cin</a:t>
            </a:r>
            <a:r>
              <a:rPr lang="en-US" altLang="zh-CN" sz="2200" b="1" dirty="0"/>
              <a:t> &gt;&gt; shape;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} while (shape &lt; -1 || shape &gt; 2);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if (shape == -1) break;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switch (shape)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{	case 0: //</a:t>
            </a:r>
            <a:r>
              <a:rPr lang="zh-CN" altLang="en-US" sz="2200" b="1" dirty="0"/>
              <a:t>线</a:t>
            </a:r>
            <a:endParaRPr lang="zh-CN" altLang="en-US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200" b="1" dirty="0"/>
              <a:t>			</a:t>
            </a:r>
            <a:r>
              <a:rPr lang="en-US" altLang="zh-CN" sz="2200" b="1" dirty="0"/>
              <a:t>figures[count] = new Line;	break;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	case 1: //</a:t>
            </a:r>
            <a:r>
              <a:rPr lang="zh-CN" altLang="en-US" sz="2200" b="1" dirty="0"/>
              <a:t>矩形</a:t>
            </a:r>
            <a:endParaRPr lang="zh-CN" altLang="en-US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200" b="1" dirty="0"/>
              <a:t>			</a:t>
            </a:r>
            <a:r>
              <a:rPr lang="en-US" altLang="zh-CN" sz="2200" b="1" dirty="0"/>
              <a:t>figures[count] = new Rectangle; break;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	case 2: //</a:t>
            </a:r>
            <a:r>
              <a:rPr lang="zh-CN" altLang="en-US" sz="2200" b="1" dirty="0"/>
              <a:t>圆</a:t>
            </a:r>
            <a:endParaRPr lang="zh-CN" altLang="en-US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200" b="1" dirty="0"/>
              <a:t>			</a:t>
            </a:r>
            <a:r>
              <a:rPr lang="en-US" altLang="zh-CN" sz="2200" b="1" dirty="0"/>
              <a:t>figures[count] = new Circle; break;</a:t>
            </a:r>
            <a:endParaRPr lang="en-US" altLang="zh-CN" sz="2200" b="1" dirty="0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/>
              <a:t> 	}</a:t>
            </a:r>
            <a:endParaRPr lang="en-US" altLang="zh-CN" sz="2200" b="1"/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	figures[count]-&gt;</a:t>
            </a:r>
            <a:r>
              <a:rPr lang="en-US" altLang="zh-CN" sz="2200" b="1" dirty="0" err="1"/>
              <a:t>input_data</a:t>
            </a:r>
            <a:r>
              <a:rPr lang="en-US" altLang="zh-CN" sz="2200" b="1" dirty="0"/>
              <a:t>(); //</a:t>
            </a:r>
            <a:r>
              <a:rPr lang="zh-CN" altLang="en-US" sz="2200" b="1" dirty="0">
                <a:solidFill>
                  <a:schemeClr val="folHlink"/>
                </a:solidFill>
              </a:rPr>
              <a:t>动态绑定到相应类的</a:t>
            </a:r>
            <a:r>
              <a:rPr lang="en-US" altLang="zh-CN" sz="2000" b="1" dirty="0" err="1">
                <a:solidFill>
                  <a:schemeClr val="folHlink"/>
                </a:solidFill>
              </a:rPr>
              <a:t>input_data</a:t>
            </a:r>
            <a:endParaRPr lang="en-US" altLang="zh-CN" sz="2000" b="1" dirty="0">
              <a:solidFill>
                <a:schemeClr val="folHlink"/>
              </a:solidFill>
            </a:endParaRPr>
          </a:p>
          <a:p>
            <a:pPr marL="0" indent="0" defTabSz="357505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200" b="1" dirty="0"/>
              <a:t>}</a:t>
            </a:r>
            <a:endParaRPr lang="en-US" altLang="zh-CN" sz="2200" b="1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49275"/>
            <a:ext cx="8229600" cy="558165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3600" b="1" dirty="0"/>
              <a:t>图形的输出：</a:t>
            </a:r>
            <a:endParaRPr lang="zh-CN" altLang="en-US" sz="3600" b="1" dirty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for (</a:t>
            </a:r>
            <a:r>
              <a:rPr lang="en-US" altLang="zh-CN" b="1" dirty="0" err="1"/>
              <a:t>int</a:t>
            </a:r>
            <a:r>
              <a:rPr lang="en-US" altLang="zh-CN" b="1" dirty="0"/>
              <a:t> </a:t>
            </a:r>
            <a:r>
              <a:rPr lang="en-US" altLang="zh-CN" b="1" dirty="0" err="1"/>
              <a:t>i</a:t>
            </a:r>
            <a:r>
              <a:rPr lang="en-US" altLang="zh-CN" b="1" dirty="0"/>
              <a:t>=0; </a:t>
            </a:r>
            <a:r>
              <a:rPr lang="en-US" altLang="zh-CN" b="1" dirty="0" err="1"/>
              <a:t>i</a:t>
            </a:r>
            <a:r>
              <a:rPr lang="en-US" altLang="zh-CN" b="1" dirty="0"/>
              <a:t>&lt;count; </a:t>
            </a:r>
            <a:r>
              <a:rPr lang="en-US" altLang="zh-CN" b="1" dirty="0" err="1"/>
              <a:t>i</a:t>
            </a:r>
            <a:r>
              <a:rPr lang="en-US" altLang="zh-CN" b="1" dirty="0"/>
              <a:t>++)	</a:t>
            </a:r>
            <a:endParaRPr lang="en-US" altLang="zh-CN" b="1" dirty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	figures[</a:t>
            </a:r>
            <a:r>
              <a:rPr lang="en-US" altLang="zh-CN" b="1" dirty="0" err="1"/>
              <a:t>i</a:t>
            </a:r>
            <a:r>
              <a:rPr lang="en-US" altLang="zh-CN" b="1" dirty="0"/>
              <a:t>]-&gt;draw();  </a:t>
            </a:r>
            <a:endParaRPr lang="en-US" altLang="zh-CN" b="1" dirty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		//</a:t>
            </a:r>
            <a:r>
              <a:rPr lang="zh-CN" altLang="en-US" b="1" dirty="0"/>
              <a:t>通过动态绑定调用相应类的</a:t>
            </a:r>
            <a:r>
              <a:rPr lang="en-US" altLang="zh-CN" b="1" dirty="0"/>
              <a:t>draw</a:t>
            </a:r>
            <a:r>
              <a:rPr lang="zh-CN" altLang="en-US" b="1" dirty="0"/>
              <a:t>。</a:t>
            </a:r>
            <a:endParaRPr lang="en-US" altLang="zh-CN" b="1" dirty="0"/>
          </a:p>
          <a:p>
            <a:pPr eaLnBrk="1" hangingPunct="1">
              <a:defRPr/>
            </a:pPr>
            <a:r>
              <a:rPr lang="zh-CN" altLang="en-US" b="1" dirty="0"/>
              <a:t>即使增加了图形种类，上述代码（属于高层代码）也不需要改动！</a:t>
            </a:r>
            <a:endParaRPr lang="en-US" altLang="zh-CN" b="1" dirty="0"/>
          </a:p>
          <a:p>
            <a:pPr lvl="1" eaLnBrk="1" hangingPunct="1">
              <a:defRPr/>
            </a:pPr>
            <a:r>
              <a:rPr lang="zh-CN" altLang="en-US" b="1" dirty="0"/>
              <a:t>只需要增加相应的类（属于低层代码）</a:t>
            </a:r>
            <a:endParaRPr lang="en-US" altLang="zh-CN" b="1" dirty="0"/>
          </a:p>
          <a:p>
            <a:pPr lvl="1" eaLnBrk="1" hangingPunct="1">
              <a:defRPr/>
            </a:pPr>
            <a:r>
              <a:rPr lang="zh-CN" altLang="en-US" b="1" dirty="0"/>
              <a:t>多态带来的好处：实现高层代码的复用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5" y="115888"/>
            <a:ext cx="8713788" cy="1152525"/>
          </a:xfrm>
        </p:spPr>
        <p:txBody>
          <a:bodyPr/>
          <a:lstStyle/>
          <a:p>
            <a:pPr marL="725805" indent="-725805" algn="l" eaLnBrk="1" hangingPunct="1">
              <a:defRPr/>
            </a:pPr>
            <a:r>
              <a:rPr lang="zh-CN" altLang="en-US" sz="4000" b="1" dirty="0"/>
              <a:t>用联合类型实现</a:t>
            </a:r>
            <a:endParaRPr lang="zh-CN" altLang="en-US" sz="4000" b="1" dirty="0"/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8229600" cy="4751387"/>
          </a:xfrm>
        </p:spPr>
        <p:txBody>
          <a:bodyPr>
            <a:normAutofit lnSpcReduction="10000"/>
          </a:bodyPr>
          <a:lstStyle/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fr-FR" altLang="zh-CN" sz="2400" b="1" dirty="0"/>
              <a:t>struct Line { double x1,y1,x2,y2; </a:t>
            </a:r>
            <a:r>
              <a:rPr lang="en-US" altLang="zh-CN" sz="2400" b="1" dirty="0"/>
              <a:t>};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err="1"/>
              <a:t>struct</a:t>
            </a:r>
            <a:r>
              <a:rPr lang="en-US" altLang="zh-CN" sz="2400" b="1" dirty="0"/>
              <a:t> Rectangle { double </a:t>
            </a:r>
            <a:r>
              <a:rPr lang="en-US" altLang="zh-CN" sz="2400" b="1" dirty="0" err="1"/>
              <a:t>left,top,right,bottom</a:t>
            </a:r>
            <a:r>
              <a:rPr lang="en-US" altLang="zh-CN" sz="2400" b="1" dirty="0"/>
              <a:t>; </a:t>
            </a:r>
            <a:r>
              <a:rPr lang="fr-FR" altLang="zh-CN" sz="2400" b="1" dirty="0"/>
              <a:t>};</a:t>
            </a:r>
            <a:endParaRPr lang="fr-FR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fr-FR" altLang="zh-CN" sz="2400" b="1" dirty="0"/>
              <a:t>struct Circle { double x,y,r; </a:t>
            </a:r>
            <a:r>
              <a:rPr lang="en-US" altLang="zh-CN" sz="2400" b="1" dirty="0"/>
              <a:t>};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union Figure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{	Line </a:t>
            </a:r>
            <a:r>
              <a:rPr lang="en-US" altLang="zh-CN" sz="2400" b="1" dirty="0" err="1"/>
              <a:t>line</a:t>
            </a:r>
            <a:r>
              <a:rPr lang="en-US" altLang="zh-CN" sz="2400" b="1" dirty="0"/>
              <a:t>;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Rectangle </a:t>
            </a:r>
            <a:r>
              <a:rPr lang="en-US" altLang="zh-CN" sz="2400" b="1" dirty="0" err="1"/>
              <a:t>rect</a:t>
            </a:r>
            <a:r>
              <a:rPr lang="en-US" altLang="zh-CN" sz="2400" b="1" dirty="0"/>
              <a:t>;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Circle </a:t>
            </a:r>
            <a:r>
              <a:rPr lang="en-US" altLang="zh-CN" sz="2400" b="1" dirty="0" err="1"/>
              <a:t>circle</a:t>
            </a:r>
            <a:r>
              <a:rPr lang="en-US" altLang="zh-CN" sz="2400" b="1" dirty="0"/>
              <a:t>; 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};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err="1"/>
              <a:t>struct</a:t>
            </a:r>
            <a:r>
              <a:rPr lang="en-US" altLang="zh-CN" sz="2400" b="1" dirty="0"/>
              <a:t> </a:t>
            </a:r>
            <a:r>
              <a:rPr lang="en-US" altLang="zh-CN" sz="2400" b="1" dirty="0" err="1"/>
              <a:t>TaggedFigure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{	</a:t>
            </a:r>
            <a:r>
              <a:rPr lang="en-US" altLang="zh-CN" sz="2400" b="1" dirty="0" err="1"/>
              <a:t>int</a:t>
            </a:r>
            <a:r>
              <a:rPr lang="en-US" altLang="zh-CN" sz="2400" b="1" dirty="0"/>
              <a:t> shape;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Figure </a:t>
            </a:r>
            <a:r>
              <a:rPr lang="en-US" altLang="zh-CN" sz="2400" b="1" dirty="0" err="1"/>
              <a:t>figure</a:t>
            </a:r>
            <a:r>
              <a:rPr lang="en-US" altLang="zh-CN" sz="2400" b="1" dirty="0"/>
              <a:t>; 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};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err="1"/>
              <a:t>const</a:t>
            </a:r>
            <a:r>
              <a:rPr lang="en-US" altLang="zh-CN" sz="2400" b="1" dirty="0"/>
              <a:t> </a:t>
            </a:r>
            <a:r>
              <a:rPr lang="en-US" altLang="zh-CN" sz="2400" b="1" dirty="0" err="1"/>
              <a:t>int</a:t>
            </a:r>
            <a:r>
              <a:rPr lang="en-US" altLang="zh-CN" sz="2400" b="1" dirty="0"/>
              <a:t> MAX_NUM_OF_FIGURES=100;</a:t>
            </a:r>
            <a:endParaRPr lang="en-US" altLang="zh-CN" sz="2400" b="1" dirty="0"/>
          </a:p>
          <a:p>
            <a:pPr marL="0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err="1"/>
              <a:t>TaggedFigure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*</a:t>
            </a:r>
            <a:r>
              <a:rPr lang="en-US" altLang="zh-CN" sz="2400" b="1" dirty="0"/>
              <a:t>figures[MAX_NUM_OF_FIGURES];</a:t>
            </a:r>
            <a:endParaRPr lang="en-US" altLang="zh-CN" sz="2400" b="1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5888"/>
            <a:ext cx="8229600" cy="6597650"/>
          </a:xfrm>
        </p:spPr>
        <p:txBody>
          <a:bodyPr>
            <a:normAutofit fontScale="62500" lnSpcReduction="20000"/>
          </a:bodyPr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void </a:t>
            </a:r>
            <a:r>
              <a:rPr lang="en-US" altLang="zh-CN" b="1" dirty="0" err="1"/>
              <a:t>input_data</a:t>
            </a:r>
            <a:r>
              <a:rPr lang="en-US" altLang="zh-CN" b="1" dirty="0"/>
              <a:t>(Line &amp;line)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{ </a:t>
            </a:r>
            <a:r>
              <a:rPr lang="en-US" altLang="zh-CN" b="1" dirty="0" err="1"/>
              <a:t>cout</a:t>
            </a:r>
            <a:r>
              <a:rPr lang="en-US" altLang="zh-CN" b="1" dirty="0"/>
              <a:t> &lt;&lt; "</a:t>
            </a:r>
            <a:r>
              <a:rPr lang="zh-CN" altLang="en-US" b="1" dirty="0"/>
              <a:t>请输入线段的起点和终点坐标 </a:t>
            </a:r>
            <a:r>
              <a:rPr lang="en-US" altLang="zh-CN" b="1" dirty="0"/>
              <a:t>(x1,y1,x2,y2) :";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   </a:t>
            </a:r>
            <a:r>
              <a:rPr lang="en-US" altLang="zh-CN" b="1" dirty="0" err="1"/>
              <a:t>cin</a:t>
            </a:r>
            <a:r>
              <a:rPr lang="en-US" altLang="zh-CN" b="1" dirty="0"/>
              <a:t> &gt;&gt; line.x1 &gt;&gt; line.y1 &gt;&gt; line.x2 &gt;&gt; line.y2;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}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void </a:t>
            </a:r>
            <a:r>
              <a:rPr lang="en-US" altLang="zh-CN" b="1" dirty="0" err="1"/>
              <a:t>input_data</a:t>
            </a:r>
            <a:r>
              <a:rPr lang="en-US" altLang="zh-CN" b="1" dirty="0"/>
              <a:t>(Rectangle &amp;</a:t>
            </a:r>
            <a:r>
              <a:rPr lang="en-US" altLang="zh-CN" b="1" dirty="0" err="1"/>
              <a:t>rect</a:t>
            </a:r>
            <a:r>
              <a:rPr lang="en-US" altLang="zh-CN" b="1" dirty="0"/>
              <a:t>)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{ </a:t>
            </a:r>
            <a:r>
              <a:rPr lang="en-US" altLang="zh-CN" b="1" dirty="0" err="1"/>
              <a:t>cout</a:t>
            </a:r>
            <a:r>
              <a:rPr lang="en-US" altLang="zh-CN" b="1" dirty="0"/>
              <a:t> &lt;&lt; "</a:t>
            </a:r>
            <a:r>
              <a:rPr lang="zh-CN" altLang="en-US" b="1" dirty="0"/>
              <a:t>请输入矩形的左上角和右下角坐标 </a:t>
            </a:r>
            <a:r>
              <a:rPr lang="en-US" altLang="zh-CN" b="1" dirty="0"/>
              <a:t>(x1,y1,x2,y2) </a:t>
            </a:r>
            <a:r>
              <a:rPr lang="zh-CN" altLang="en-US" b="1" dirty="0"/>
              <a:t>：</a:t>
            </a:r>
            <a:r>
              <a:rPr lang="en-US" altLang="zh-CN" b="1" dirty="0"/>
              <a:t>";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   </a:t>
            </a:r>
            <a:r>
              <a:rPr lang="en-US" altLang="zh-CN" b="1" dirty="0" err="1"/>
              <a:t>cin</a:t>
            </a:r>
            <a:r>
              <a:rPr lang="en-US" altLang="zh-CN" b="1" dirty="0"/>
              <a:t> &gt;&gt; </a:t>
            </a:r>
            <a:r>
              <a:rPr lang="en-US" altLang="zh-CN" b="1" dirty="0" err="1"/>
              <a:t>rect.left</a:t>
            </a:r>
            <a:r>
              <a:rPr lang="en-US" altLang="zh-CN" b="1" dirty="0"/>
              <a:t> &gt;&gt; </a:t>
            </a:r>
            <a:r>
              <a:rPr lang="en-US" altLang="zh-CN" b="1" dirty="0" err="1"/>
              <a:t>rect.top</a:t>
            </a:r>
            <a:r>
              <a:rPr lang="en-US" altLang="zh-CN" b="1" dirty="0"/>
              <a:t> &gt;&gt; </a:t>
            </a:r>
            <a:r>
              <a:rPr lang="en-US" altLang="zh-CN" b="1" dirty="0" err="1"/>
              <a:t>rect.right</a:t>
            </a:r>
            <a:r>
              <a:rPr lang="en-US" altLang="zh-CN" b="1" dirty="0"/>
              <a:t> &gt;&gt; </a:t>
            </a:r>
            <a:r>
              <a:rPr lang="en-US" altLang="zh-CN" b="1" dirty="0" err="1"/>
              <a:t>rect.bottom</a:t>
            </a:r>
            <a:r>
              <a:rPr lang="en-US" altLang="zh-CN" b="1" dirty="0"/>
              <a:t>;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} 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void </a:t>
            </a:r>
            <a:r>
              <a:rPr lang="en-US" altLang="zh-CN" b="1" dirty="0" err="1"/>
              <a:t>input_data</a:t>
            </a:r>
            <a:r>
              <a:rPr lang="en-US" altLang="zh-CN" b="1" dirty="0"/>
              <a:t>(Circle &amp;circle)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{ </a:t>
            </a:r>
            <a:r>
              <a:rPr lang="en-US" altLang="zh-CN" b="1" dirty="0" err="1"/>
              <a:t>cout</a:t>
            </a:r>
            <a:r>
              <a:rPr lang="en-US" altLang="zh-CN" b="1" dirty="0"/>
              <a:t> &lt;&lt; "</a:t>
            </a:r>
            <a:r>
              <a:rPr lang="zh-CN" altLang="en-US" b="1" dirty="0"/>
              <a:t>请输入圆的圆心坐标和半径 </a:t>
            </a:r>
            <a:r>
              <a:rPr lang="en-US" altLang="zh-CN" b="1" dirty="0"/>
              <a:t>(</a:t>
            </a:r>
            <a:r>
              <a:rPr lang="en-US" altLang="zh-CN" b="1" dirty="0" err="1"/>
              <a:t>x,y,r</a:t>
            </a:r>
            <a:r>
              <a:rPr lang="en-US" altLang="zh-CN" b="1" dirty="0"/>
              <a:t>) </a:t>
            </a:r>
            <a:r>
              <a:rPr lang="zh-CN" altLang="en-US" b="1" dirty="0"/>
              <a:t>：</a:t>
            </a:r>
            <a:r>
              <a:rPr lang="en-US" altLang="zh-CN" b="1" dirty="0"/>
              <a:t>";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   </a:t>
            </a:r>
            <a:r>
              <a:rPr lang="en-US" altLang="zh-CN" b="1" dirty="0" err="1"/>
              <a:t>cin</a:t>
            </a:r>
            <a:r>
              <a:rPr lang="en-US" altLang="zh-CN" b="1" dirty="0"/>
              <a:t> &gt;&gt; </a:t>
            </a:r>
            <a:r>
              <a:rPr lang="en-US" altLang="zh-CN" b="1" dirty="0" err="1"/>
              <a:t>circle.x</a:t>
            </a:r>
            <a:r>
              <a:rPr lang="en-US" altLang="zh-CN" b="1" dirty="0"/>
              <a:t> &gt;&gt; </a:t>
            </a:r>
            <a:r>
              <a:rPr lang="en-US" altLang="zh-CN" b="1" dirty="0" err="1"/>
              <a:t>circle.y</a:t>
            </a:r>
            <a:r>
              <a:rPr lang="en-US" altLang="zh-CN" b="1" dirty="0"/>
              <a:t> &gt;&gt; </a:t>
            </a:r>
            <a:r>
              <a:rPr lang="en-US" altLang="zh-CN" b="1" dirty="0" err="1"/>
              <a:t>circle.r</a:t>
            </a:r>
            <a:r>
              <a:rPr lang="en-US" altLang="zh-CN" b="1" dirty="0"/>
              <a:t>;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}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void draw(Line &amp;line) { ...... } 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void draw(Rectangle &amp;</a:t>
            </a:r>
            <a:r>
              <a:rPr lang="en-US" altLang="zh-CN" b="1" dirty="0" err="1"/>
              <a:t>rect</a:t>
            </a:r>
            <a:r>
              <a:rPr lang="en-US" altLang="zh-CN" b="1" dirty="0"/>
              <a:t>) { ...... }</a:t>
            </a:r>
            <a:endParaRPr lang="zh-CN" altLang="en-US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void draw(Circle &amp;circle) { ...... }</a:t>
            </a:r>
            <a:endParaRPr lang="zh-CN" altLang="en-US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double area(Rectangle &amp;</a:t>
            </a:r>
            <a:r>
              <a:rPr lang="en-US" altLang="zh-CN" b="1" dirty="0" err="1"/>
              <a:t>rect</a:t>
            </a:r>
            <a:r>
              <a:rPr lang="en-US" altLang="zh-CN" b="1" dirty="0"/>
              <a:t>) 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{ return (</a:t>
            </a:r>
            <a:r>
              <a:rPr lang="en-US" altLang="zh-CN" b="1" dirty="0" err="1"/>
              <a:t>rect.bottom</a:t>
            </a:r>
            <a:r>
              <a:rPr lang="en-US" altLang="zh-CN" b="1" dirty="0"/>
              <a:t>- </a:t>
            </a:r>
            <a:r>
              <a:rPr lang="en-US" altLang="zh-CN" b="1" dirty="0" err="1"/>
              <a:t>rect.top</a:t>
            </a:r>
            <a:r>
              <a:rPr lang="en-US" altLang="zh-CN" b="1" dirty="0"/>
              <a:t>)*(</a:t>
            </a:r>
            <a:r>
              <a:rPr lang="en-US" altLang="zh-CN" b="1" dirty="0" err="1"/>
              <a:t>rect.right</a:t>
            </a:r>
            <a:r>
              <a:rPr lang="en-US" altLang="zh-CN" b="1" dirty="0"/>
              <a:t>- </a:t>
            </a:r>
            <a:r>
              <a:rPr lang="en-US" altLang="zh-CN" b="1" dirty="0" err="1"/>
              <a:t>rect.left</a:t>
            </a:r>
            <a:r>
              <a:rPr lang="en-US" altLang="zh-CN" b="1" dirty="0"/>
              <a:t>); 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}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double area(Circle &amp;circle)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{ return </a:t>
            </a:r>
            <a:r>
              <a:rPr lang="en-US" altLang="zh-CN" b="1" dirty="0" err="1"/>
              <a:t>circle.r</a:t>
            </a:r>
            <a:r>
              <a:rPr lang="en-US" altLang="zh-CN" b="1" dirty="0"/>
              <a:t>*</a:t>
            </a:r>
            <a:r>
              <a:rPr lang="en-US" altLang="zh-CN" b="1" dirty="0" err="1"/>
              <a:t>circle.r</a:t>
            </a:r>
            <a:r>
              <a:rPr lang="en-US" altLang="zh-CN" b="1" dirty="0"/>
              <a:t>*PI;</a:t>
            </a:r>
            <a:endParaRPr lang="en-US" altLang="zh-CN" b="1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b="1" dirty="0"/>
              <a:t>}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260350"/>
            <a:ext cx="9144000" cy="6597650"/>
          </a:xfrm>
        </p:spPr>
        <p:txBody>
          <a:bodyPr/>
          <a:lstStyle/>
          <a:p>
            <a:pPr defTabSz="630555" eaLnBrk="1" hangingPunct="1">
              <a:lnSpc>
                <a:spcPct val="80000"/>
              </a:lnSpc>
              <a:tabLst>
                <a:tab pos="629920" algn="l"/>
                <a:tab pos="993775" algn="l"/>
              </a:tabLst>
              <a:defRPr/>
            </a:pPr>
            <a:r>
              <a:rPr lang="zh-CN" altLang="en-US" sz="2800" b="1" dirty="0"/>
              <a:t>图形数据的输入：</a:t>
            </a:r>
            <a:endParaRPr lang="zh-CN" altLang="en-US" sz="28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zh-CN" altLang="en-US" sz="2200" b="1" dirty="0"/>
              <a:t>	</a:t>
            </a:r>
            <a:r>
              <a:rPr lang="en-US" altLang="zh-CN" sz="2200" b="1" dirty="0" err="1"/>
              <a:t>int</a:t>
            </a:r>
            <a:r>
              <a:rPr lang="en-US" altLang="zh-CN" sz="2200" b="1" dirty="0"/>
              <a:t> count;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for (count=0; count&lt;MAX_NUM_OF_FIGURES; count++)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{	</a:t>
            </a:r>
            <a:r>
              <a:rPr lang="en-US" altLang="zh-CN" sz="2200" b="1" dirty="0" err="1"/>
              <a:t>int</a:t>
            </a:r>
            <a:r>
              <a:rPr lang="en-US" altLang="zh-CN" sz="2200" b="1" dirty="0"/>
              <a:t> shape;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	do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	{	</a:t>
            </a:r>
            <a:r>
              <a:rPr lang="en-US" altLang="zh-CN" sz="2200" b="1" dirty="0" err="1"/>
              <a:t>cout</a:t>
            </a:r>
            <a:r>
              <a:rPr lang="en-US" altLang="zh-CN" sz="2200" b="1" dirty="0"/>
              <a:t> &lt;&lt; "</a:t>
            </a:r>
            <a:r>
              <a:rPr lang="zh-CN" altLang="en-US" sz="2200" b="1" dirty="0"/>
              <a:t>请输入图形的种类</a:t>
            </a:r>
            <a:r>
              <a:rPr lang="en-US" altLang="zh-CN" sz="2200" b="1" dirty="0"/>
              <a:t>(0:</a:t>
            </a:r>
            <a:r>
              <a:rPr lang="zh-CN" altLang="en-US" sz="2200" b="1" dirty="0"/>
              <a:t>线段</a:t>
            </a:r>
            <a:r>
              <a:rPr lang="en-US" altLang="zh-CN" sz="2200" b="1" dirty="0"/>
              <a:t>,1:</a:t>
            </a:r>
            <a:r>
              <a:rPr lang="zh-CN" altLang="en-US" sz="2200" b="1" dirty="0"/>
              <a:t>矩形</a:t>
            </a:r>
            <a:r>
              <a:rPr lang="en-US" altLang="zh-CN" sz="2200" b="1" dirty="0"/>
              <a:t>,2:</a:t>
            </a:r>
            <a:r>
              <a:rPr lang="zh-CN" altLang="en-US" sz="2200" b="1" dirty="0"/>
              <a:t>圆</a:t>
            </a:r>
            <a:r>
              <a:rPr lang="en-US" altLang="zh-CN" sz="2200" b="1" dirty="0"/>
              <a:t>,-1:</a:t>
            </a:r>
            <a:r>
              <a:rPr lang="zh-CN" altLang="en-US" sz="2200" b="1" dirty="0"/>
              <a:t>结束</a:t>
            </a:r>
            <a:r>
              <a:rPr lang="en-US" altLang="zh-CN" sz="2200" b="1" dirty="0"/>
              <a:t>):";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		</a:t>
            </a:r>
            <a:r>
              <a:rPr lang="en-US" altLang="zh-CN" sz="2200" b="1" dirty="0" err="1"/>
              <a:t>cin</a:t>
            </a:r>
            <a:r>
              <a:rPr lang="en-US" altLang="zh-CN" sz="2200" b="1" dirty="0"/>
              <a:t> &gt;&gt; shape;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	} while (shape &lt; -1 || shape &gt; 2);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	if (shape == -1) break;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	figures[count] = new </a:t>
            </a:r>
            <a:r>
              <a:rPr lang="en-US" altLang="zh-CN" sz="2200" b="1" dirty="0" err="1"/>
              <a:t>TaggedFigure</a:t>
            </a:r>
            <a:r>
              <a:rPr lang="en-US" altLang="zh-CN" sz="2200" b="1" dirty="0"/>
              <a:t>; //</a:t>
            </a:r>
            <a:r>
              <a:rPr lang="zh-CN" altLang="en-US" sz="2200" b="1" dirty="0">
                <a:solidFill>
                  <a:srgbClr val="FFC000"/>
                </a:solidFill>
              </a:rPr>
              <a:t>空间利用效率不高！</a:t>
            </a:r>
            <a:endParaRPr lang="zh-CN" altLang="en-US" sz="2200" b="1" dirty="0">
              <a:solidFill>
                <a:srgbClr val="FFC000"/>
              </a:solidFill>
            </a:endParaRPr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	switch (shape)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	{ 	case 0: //</a:t>
            </a:r>
            <a:r>
              <a:rPr lang="zh-CN" altLang="en-US" sz="2200" b="1" dirty="0"/>
              <a:t>线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zh-CN" altLang="en-US" sz="2200" b="1" dirty="0"/>
              <a:t>				</a:t>
            </a:r>
            <a:r>
              <a:rPr lang="en-US" altLang="zh-CN" sz="2200" b="1" dirty="0"/>
              <a:t>figures[count]-&gt;shape = 0;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				</a:t>
            </a:r>
            <a:r>
              <a:rPr lang="en-US" altLang="zh-CN" sz="2200" b="1" dirty="0" err="1"/>
              <a:t>input_data</a:t>
            </a:r>
            <a:r>
              <a:rPr lang="en-US" altLang="zh-CN" sz="2200" b="1" dirty="0"/>
              <a:t>(figures[count]-&gt;</a:t>
            </a:r>
            <a:r>
              <a:rPr lang="en-US" altLang="zh-CN" sz="2200" b="1" dirty="0" err="1"/>
              <a:t>figure.line</a:t>
            </a:r>
            <a:r>
              <a:rPr lang="en-US" altLang="zh-CN" sz="2200" b="1" dirty="0"/>
              <a:t>);</a:t>
            </a:r>
            <a:endParaRPr lang="en-US" altLang="zh-CN" sz="2200" b="1" dirty="0"/>
          </a:p>
          <a:p>
            <a:pPr defTabSz="630555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993775" algn="l"/>
              </a:tabLst>
              <a:defRPr/>
            </a:pPr>
            <a:r>
              <a:rPr lang="en-US" altLang="zh-CN" sz="2200" b="1" dirty="0"/>
              <a:t>  	 			break;</a:t>
            </a:r>
            <a:endParaRPr lang="en-US" altLang="zh-CN" sz="2200" b="1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735138"/>
            <a:ext cx="9144000" cy="4789487"/>
          </a:xfrm>
        </p:spPr>
        <p:txBody>
          <a:bodyPr/>
          <a:lstStyle/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en-US" altLang="zh-CN" sz="2200" b="1" dirty="0"/>
              <a:t> 		  case 1: //</a:t>
            </a:r>
            <a:r>
              <a:rPr lang="zh-CN" altLang="en-US" sz="2200" b="1" dirty="0"/>
              <a:t>矩形</a:t>
            </a:r>
            <a:endParaRPr lang="zh-CN" altLang="en-US" sz="2200" b="1" dirty="0"/>
          </a:p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zh-CN" altLang="en-US" sz="2200" b="1" dirty="0"/>
              <a:t>				</a:t>
            </a:r>
            <a:r>
              <a:rPr lang="en-US" altLang="zh-CN" sz="2200" b="1" dirty="0"/>
              <a:t>figures[count]-&gt;shape = 1;</a:t>
            </a:r>
            <a:endParaRPr lang="en-US" altLang="zh-CN" sz="2200" b="1" dirty="0"/>
          </a:p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en-US" altLang="zh-CN" sz="2200" b="1" dirty="0"/>
              <a:t>				</a:t>
            </a:r>
            <a:r>
              <a:rPr lang="en-US" altLang="zh-CN" sz="2200" b="1" dirty="0" err="1"/>
              <a:t>input_data</a:t>
            </a:r>
            <a:r>
              <a:rPr lang="en-US" altLang="zh-CN" sz="2200" b="1" dirty="0"/>
              <a:t>(figures[count]-&gt;</a:t>
            </a:r>
            <a:r>
              <a:rPr lang="en-US" altLang="zh-CN" sz="2200" b="1" dirty="0" err="1"/>
              <a:t>figure.rect</a:t>
            </a:r>
            <a:r>
              <a:rPr lang="en-US" altLang="zh-CN" sz="2200" b="1" dirty="0"/>
              <a:t>);</a:t>
            </a:r>
            <a:endParaRPr lang="en-US" altLang="zh-CN" sz="2200" b="1" dirty="0"/>
          </a:p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en-US" altLang="zh-CN" sz="2200" b="1" dirty="0"/>
              <a:t> 				break;</a:t>
            </a:r>
            <a:endParaRPr lang="en-US" altLang="zh-CN" sz="2200" b="1" dirty="0"/>
          </a:p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en-US" altLang="zh-CN" sz="2200" b="1" dirty="0"/>
              <a:t> 		  case 2: //</a:t>
            </a:r>
            <a:r>
              <a:rPr lang="zh-CN" altLang="en-US" sz="2200" b="1" dirty="0"/>
              <a:t>圆形</a:t>
            </a:r>
            <a:endParaRPr lang="zh-CN" altLang="en-US" sz="2200" b="1" dirty="0"/>
          </a:p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zh-CN" altLang="en-US" sz="2200" b="1" dirty="0"/>
              <a:t>				</a:t>
            </a:r>
            <a:r>
              <a:rPr lang="en-US" altLang="zh-CN" sz="2200" b="1" dirty="0"/>
              <a:t>figures[count]-&gt;shape = 2;</a:t>
            </a:r>
            <a:endParaRPr lang="en-US" altLang="zh-CN" sz="2200" b="1" dirty="0"/>
          </a:p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en-US" altLang="zh-CN" sz="2200" b="1" dirty="0"/>
              <a:t>				</a:t>
            </a:r>
            <a:r>
              <a:rPr lang="en-US" altLang="zh-CN" sz="2200" b="1" dirty="0" err="1"/>
              <a:t>input_data</a:t>
            </a:r>
            <a:r>
              <a:rPr lang="en-US" altLang="zh-CN" sz="2200" b="1" dirty="0"/>
              <a:t>(figures[count]-&gt;</a:t>
            </a:r>
            <a:r>
              <a:rPr lang="en-US" altLang="zh-CN" sz="2200" b="1" dirty="0" err="1"/>
              <a:t>figure.circle</a:t>
            </a:r>
            <a:r>
              <a:rPr lang="en-US" altLang="zh-CN" sz="2200" b="1" dirty="0"/>
              <a:t>);</a:t>
            </a:r>
            <a:endParaRPr lang="en-US" altLang="zh-CN" sz="2200" b="1" dirty="0"/>
          </a:p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en-US" altLang="zh-CN" sz="2200" b="1" dirty="0"/>
              <a:t>  	 		break;</a:t>
            </a:r>
            <a:endParaRPr lang="en-US" altLang="zh-CN" sz="2200" b="1" dirty="0"/>
          </a:p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en-US" altLang="zh-CN" sz="2200" b="1" dirty="0"/>
              <a:t>	 	} //end of switch</a:t>
            </a:r>
            <a:endParaRPr lang="en-US" altLang="zh-CN" sz="2200" b="1" dirty="0"/>
          </a:p>
          <a:p>
            <a:pPr defTabSz="189230" eaLnBrk="1" hangingPunct="1">
              <a:lnSpc>
                <a:spcPct val="80000"/>
              </a:lnSpc>
              <a:buFont typeface="Wingdings" panose="05000000000000000000" pitchFamily="2" charset="2"/>
              <a:buNone/>
              <a:tabLst>
                <a:tab pos="629920" algn="l"/>
                <a:tab pos="1071245" algn="l"/>
              </a:tabLst>
              <a:defRPr/>
            </a:pPr>
            <a:r>
              <a:rPr lang="en-US" altLang="zh-CN" sz="2200" b="1" dirty="0"/>
              <a:t>	} //end of for</a:t>
            </a:r>
            <a:endParaRPr lang="en-US" altLang="zh-CN" sz="2200" b="1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44624"/>
            <a:ext cx="8229600" cy="6408737"/>
          </a:xfrm>
        </p:spPr>
        <p:txBody>
          <a:bodyPr/>
          <a:lstStyle/>
          <a:p>
            <a:pPr defTabSz="196850" eaLnBrk="1" hangingPunct="1">
              <a:lnSpc>
                <a:spcPct val="90000"/>
              </a:lnSpc>
              <a:defRPr/>
            </a:pPr>
            <a:r>
              <a:rPr lang="zh-CN" altLang="en-US" sz="2800" b="1" dirty="0"/>
              <a:t>图形的输出：</a:t>
            </a:r>
            <a:endParaRPr lang="zh-CN" altLang="en-US" sz="28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/>
              <a:t>	</a:t>
            </a:r>
            <a:r>
              <a:rPr lang="en-US" altLang="zh-CN" sz="2400" b="1" dirty="0"/>
              <a:t>for (</a:t>
            </a:r>
            <a:r>
              <a:rPr lang="en-US" altLang="zh-CN" sz="2400" b="1" dirty="0" err="1"/>
              <a:t>int</a:t>
            </a:r>
            <a:r>
              <a:rPr lang="en-US" altLang="zh-CN" sz="2400" b="1" dirty="0"/>
              <a:t> </a:t>
            </a:r>
            <a:r>
              <a:rPr lang="en-US" altLang="zh-CN" sz="2400" b="1" dirty="0" err="1"/>
              <a:t>i</a:t>
            </a:r>
            <a:r>
              <a:rPr lang="en-US" altLang="zh-CN" sz="2400" b="1" dirty="0"/>
              <a:t>=0; </a:t>
            </a:r>
            <a:r>
              <a:rPr lang="en-US" altLang="zh-CN" sz="2400" b="1" dirty="0" err="1"/>
              <a:t>i</a:t>
            </a:r>
            <a:r>
              <a:rPr lang="en-US" altLang="zh-CN" sz="2400" b="1" dirty="0"/>
              <a:t>&lt;count; </a:t>
            </a:r>
            <a:r>
              <a:rPr lang="en-US" altLang="zh-CN" sz="2400" b="1" dirty="0" err="1"/>
              <a:t>i</a:t>
            </a:r>
            <a:r>
              <a:rPr lang="en-US" altLang="zh-CN" sz="2400" b="1" dirty="0"/>
              <a:t>++)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{	switch (figures[</a:t>
            </a:r>
            <a:r>
              <a:rPr lang="en-US" altLang="zh-CN" sz="2400" b="1" dirty="0" err="1"/>
              <a:t>i</a:t>
            </a:r>
            <a:r>
              <a:rPr lang="en-US" altLang="zh-CN" sz="2400" b="1" dirty="0"/>
              <a:t>]-&gt;shape)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	{ case 0: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				draw(figures[</a:t>
            </a:r>
            <a:r>
              <a:rPr lang="en-US" altLang="zh-CN" sz="2400" b="1" dirty="0" err="1"/>
              <a:t>i</a:t>
            </a:r>
            <a:r>
              <a:rPr lang="en-US" altLang="zh-CN" sz="2400" b="1" dirty="0"/>
              <a:t>]-&gt;</a:t>
            </a:r>
            <a:r>
              <a:rPr lang="en-US" altLang="zh-CN" sz="2400" b="1" dirty="0" err="1"/>
              <a:t>figure.line</a:t>
            </a:r>
            <a:r>
              <a:rPr lang="en-US" altLang="zh-CN" sz="2400" b="1" dirty="0"/>
              <a:t>);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				break;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		case 1: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 						draw(figures[</a:t>
            </a:r>
            <a:r>
              <a:rPr lang="en-US" altLang="zh-CN" sz="2400" b="1" dirty="0" err="1"/>
              <a:t>i</a:t>
            </a:r>
            <a:r>
              <a:rPr lang="en-US" altLang="zh-CN" sz="2400" b="1" dirty="0"/>
              <a:t>]-&gt;</a:t>
            </a:r>
            <a:r>
              <a:rPr lang="en-US" altLang="zh-CN" sz="2400" b="1" dirty="0" err="1"/>
              <a:t>figure.rect</a:t>
            </a:r>
            <a:r>
              <a:rPr lang="en-US" altLang="zh-CN" sz="2400" b="1" dirty="0"/>
              <a:t>);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				break;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			case 2: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 						draw(figures[</a:t>
            </a:r>
            <a:r>
              <a:rPr lang="en-US" altLang="zh-CN" sz="2400" b="1" dirty="0" err="1"/>
              <a:t>i</a:t>
            </a:r>
            <a:r>
              <a:rPr lang="en-US" altLang="zh-CN" sz="2400" b="1" dirty="0"/>
              <a:t>]-&gt;</a:t>
            </a:r>
            <a:r>
              <a:rPr lang="en-US" altLang="zh-CN" sz="2400" b="1" dirty="0" err="1"/>
              <a:t>figure.circle</a:t>
            </a:r>
            <a:r>
              <a:rPr lang="en-US" altLang="zh-CN" sz="2400" b="1" dirty="0"/>
              <a:t>);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 						break;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 			}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/>
              <a:t>	}</a:t>
            </a:r>
            <a:endParaRPr lang="en-US" altLang="zh-CN" sz="2400" b="1" dirty="0"/>
          </a:p>
          <a:p>
            <a:pPr defTabSz="196850" eaLnBrk="1" hangingPunct="1">
              <a:lnSpc>
                <a:spcPct val="90000"/>
              </a:lnSpc>
              <a:defRPr/>
            </a:pPr>
            <a:r>
              <a:rPr lang="zh-CN" altLang="en-US" sz="2400" b="1" dirty="0"/>
              <a:t>增加新的图形种类时，需要修改上述代码（增加分支）</a:t>
            </a:r>
            <a:endParaRPr lang="en-US" altLang="zh-CN" sz="24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3561" t="28262" r="3537" b="12544"/>
          <a:stretch>
            <a:fillRect/>
          </a:stretch>
        </p:blipFill>
        <p:spPr>
          <a:xfrm>
            <a:off x="35560" y="1628775"/>
            <a:ext cx="9132570" cy="32734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7088" y="1700808"/>
            <a:ext cx="7489825" cy="4752975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1" indent="-34290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动态绑定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：即在程序的运行时刻，确定使用多态元素的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哪一种形式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Ø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例如：若想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在func1（或func2）中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根据x（或p）实际引用（或指向）的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类型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来决定是调用A::f还是B::f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，则需要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采用动态绑定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。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342900" marR="0" lvl="0" indent="-34290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342900" marR="0" lvl="0" indent="-34290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在</a:t>
            </a:r>
            <a:r>
              <a:rPr kumimoji="0" lang="zh-CN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C++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程序中，</a:t>
            </a:r>
            <a:r>
              <a:rPr kumimoji="0" lang="zh-CN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采用</a:t>
            </a:r>
            <a:r>
              <a:rPr kumimoji="0" lang="zh-CN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虚函数</a:t>
            </a:r>
            <a:r>
              <a:rPr kumimoji="0" lang="zh-CN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来实现动态绑定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声明虚函数的关键字：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virtual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Ø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若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基类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中定义了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一个虚函数，则在派生类中定义的、与之具有相同型构的函数是对基类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中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该函数的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覆盖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(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override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)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Ø"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相同型构：派生类中函数的名字、参数类型和个数与基类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中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函数相同，返回值类型与基类函数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的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返回值类型相同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、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或是基类成员函数返回值类型的派生类</a:t>
            </a:r>
            <a:endParaRPr kumimoji="0" lang="zh-CN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342900" marR="0" lvl="0" indent="-34290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524000" y="190500"/>
            <a:ext cx="7405688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36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7.3.2 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虚函数</a:t>
            </a:r>
            <a:r>
              <a:rPr kumimoji="0" lang="zh-CN" altLang="en-US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与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消息的动态绑定</a:t>
            </a:r>
            <a:endParaRPr kumimoji="0" lang="zh-CN" altLang="zh-CN" sz="36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2988" y="980728"/>
            <a:ext cx="6989763" cy="51816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简单的例子：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00050" marR="0" lvl="1" indent="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（如果基类指定了一个虚函数，那么在派生类中相同型构 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400050" marR="0" lvl="1" indent="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   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的成员函数均为虚函数、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</a:rPr>
              <a:t>无论是否给出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virtual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关键字）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342900" marR="0" lvl="0" indent="-34290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zh-CN" sz="1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class A</a:t>
            </a:r>
            <a:endParaRPr kumimoji="0" lang="zh-CN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{		int x,y;</a:t>
            </a:r>
            <a:endParaRPr kumimoji="0" lang="zh-CN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	public:</a:t>
            </a:r>
            <a:endParaRPr kumimoji="0" lang="zh-CN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		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virtual void f();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//虚函数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};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zh-CN" sz="1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class B: public A</a:t>
            </a:r>
            <a:endParaRPr kumimoji="0" lang="zh-CN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{		int z;</a:t>
            </a:r>
            <a:endParaRPr kumimoji="0" lang="zh-CN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	public:</a:t>
            </a:r>
            <a:endParaRPr kumimoji="0" lang="zh-CN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       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void f();</a:t>
            </a:r>
            <a:endParaRPr kumimoji="0" lang="zh-CN" altLang="zh-CN" sz="20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   	   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void g();  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  <a:p>
            <a:pPr marL="742950" marR="0" lvl="1" indent="-285750" algn="l" defTabSz="5207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Times New Roman" panose="02020603050405020304" pitchFamily="18" charset="0"/>
              </a:rPr>
              <a:t>};</a:t>
            </a:r>
            <a:endParaRPr kumimoji="0" lang="zh-CN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1524000" y="-27384"/>
            <a:ext cx="7405688" cy="1527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36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7.3.2 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虚函数</a:t>
            </a:r>
            <a:r>
              <a:rPr kumimoji="0" lang="zh-CN" altLang="en-US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与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消息的动态绑定</a:t>
            </a:r>
            <a:endParaRPr kumimoji="0" lang="zh-CN" altLang="zh-CN" sz="36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27855" y="2276475"/>
            <a:ext cx="4572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这样，funcl和func2中的x.f</a:t>
            </a:r>
            <a:r>
              <a:rPr lang="en-US" altLang="zh-CN"/>
              <a:t>(</a:t>
            </a:r>
            <a:r>
              <a:rPr lang="zh-CN" altLang="en-US"/>
              <a:t>)和 p-&gt;f</a:t>
            </a:r>
            <a:r>
              <a:rPr lang="en-US" altLang="zh-CN">
                <a:sym typeface="+mn-ea"/>
              </a:rPr>
              <a:t>(</a:t>
            </a:r>
            <a:r>
              <a:rPr lang="zh-CN" altLang="en-US"/>
              <a:t>)就会在运行时刻根据x和p实际引用和指向的对象类型来确定调用哪一个类的 f。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3473" t="30792" r="3447" b="9567"/>
          <a:stretch>
            <a:fillRect/>
          </a:stretch>
        </p:blipFill>
        <p:spPr>
          <a:xfrm>
            <a:off x="0" y="836930"/>
            <a:ext cx="9102090" cy="43726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550" y="861214"/>
            <a:ext cx="7406005" cy="4608513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¢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对虚函数有下面几点说明：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</a:rPr>
              <a:t>只有通过引用或指针访问</a:t>
            </a: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</a:rPr>
              <a:t>虚函数时才能动态绑定，使用类名受限方式、或对象名直接访问虚函数时，不采用动态绑定</a:t>
            </a:r>
            <a:endParaRPr kumimoji="0" lang="en-US" altLang="zh-CN" sz="22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</a:rPr>
              <a:t>只有类的非静态成员函数才可以是虚函数</a:t>
            </a:r>
            <a:endParaRPr kumimoji="0" lang="en-US" altLang="zh-CN" sz="22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</a:rPr>
              <a:t>   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</a:rPr>
              <a:t>——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</a:rPr>
              <a:t>因为静态成员函数没有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</a:rPr>
              <a:t>this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</a:rPr>
              <a:t>指针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</a:rPr>
              <a:t>构造函数不能是虚函数</a:t>
            </a:r>
            <a:endParaRPr kumimoji="0" lang="en-US" altLang="zh-CN" sz="22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</a:rPr>
              <a:t>   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</a:rPr>
              <a:t>——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</a:rPr>
              <a:t>因为基类的数据成员需要其构造函数才能初始化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</a:rPr>
              <a:t>基类的构造函数调用虚函数时，采用</a:t>
            </a: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</a:rPr>
              <a:t>静态绑定</a:t>
            </a:r>
            <a:endParaRPr kumimoji="0" lang="en-US" altLang="zh-CN" sz="22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ea"/>
                <a:ea typeface="+mn-ea"/>
              </a:rPr>
              <a:t>——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ea"/>
                <a:ea typeface="+mn-ea"/>
              </a:rPr>
              <a:t>因为在创建派生类的对象时，首先执行基类的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+mn-ea"/>
              <a:ea typeface="+mn-ea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ea"/>
                <a:ea typeface="+mn-ea"/>
              </a:rPr>
              <a:t>           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ea"/>
                <a:ea typeface="+mn-ea"/>
              </a:rPr>
              <a:t>构造函数，此时派生类对象的数据成员还未初始化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+mn-ea"/>
              <a:ea typeface="+mn-ea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6666"/>
              </a:buClr>
              <a:buSzPct val="70000"/>
              <a:buFont typeface="Wingdings" panose="05000000000000000000" pitchFamily="2" charset="2"/>
              <a:buChar char="l"/>
              <a:defRPr/>
            </a:pPr>
            <a:r>
              <a:rPr kumimoji="0" lang="zh-CN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</a:rPr>
              <a:t>析构函数可以是虚函数</a:t>
            </a:r>
            <a:endParaRPr kumimoji="0" lang="en-US" altLang="zh-CN" sz="22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</a:endParaRPr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1524000" y="190500"/>
            <a:ext cx="7406005" cy="6705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en-US" altLang="zh-CN" sz="3600" b="1" kern="0" cap="none" spc="0" normalizeH="0" baseline="0" noProof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7.3.2 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虚函数</a:t>
            </a:r>
            <a:r>
              <a:rPr kumimoji="0" lang="zh-CN" altLang="en-US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与</a:t>
            </a:r>
            <a:r>
              <a:rPr kumimoji="0" lang="zh-CN" altLang="zh-CN" sz="3600" b="1" kern="0" cap="none" spc="0" normalizeH="0" baseline="0" noProof="0" dirty="0">
                <a:solidFill>
                  <a:srgbClr val="000000"/>
                </a:solidFill>
                <a:latin typeface="Arial" panose="020B0604020202020204"/>
                <a:ea typeface="楷体_GB2312"/>
                <a:cs typeface="+mj-cs"/>
              </a:rPr>
              <a:t>消息的动态绑定</a:t>
            </a:r>
            <a:endParaRPr kumimoji="0" lang="zh-CN" altLang="zh-CN" sz="3600" b="1" kern="0" cap="none" spc="0" normalizeH="0" baseline="0" noProof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2D74D70-1C39-4C04-AB03-E56371654A6D}" type="slidenum">
              <a:rPr kumimoji="0" lang="zh-CN" altLang="zh-CN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zh-CN" sz="1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ODg5ODdlNWEyZTZjYmQ3ZTBmY2M1NDE2MjJhYjZmNWIifQ=="/>
  <p:tag name="KSO_WPP_MARK_KEY" val="b8fa56e6-1d2b-4ad0-9195-cde094e5099c"/>
</p:tagLst>
</file>

<file path=ppt/theme/theme1.xml><?xml version="1.0" encoding="utf-8"?>
<a:theme xmlns:a="http://schemas.openxmlformats.org/drawingml/2006/main" name="Echo">
  <a:themeElements>
    <a:clrScheme name="Echo 7">
      <a:dk1>
        <a:srgbClr val="336666"/>
      </a:dk1>
      <a:lt1>
        <a:srgbClr val="FFFFFF"/>
      </a:lt1>
      <a:dk2>
        <a:srgbClr val="000000"/>
      </a:dk2>
      <a:lt2>
        <a:srgbClr val="666699"/>
      </a:lt2>
      <a:accent1>
        <a:srgbClr val="99CCCC"/>
      </a:accent1>
      <a:accent2>
        <a:srgbClr val="CCCCCC"/>
      </a:accent2>
      <a:accent3>
        <a:srgbClr val="FFFFFF"/>
      </a:accent3>
      <a:accent4>
        <a:srgbClr val="2A5656"/>
      </a:accent4>
      <a:accent5>
        <a:srgbClr val="CAE2E2"/>
      </a:accent5>
      <a:accent6>
        <a:srgbClr val="B9B9B9"/>
      </a:accent6>
      <a:hlink>
        <a:srgbClr val="006666"/>
      </a:hlink>
      <a:folHlink>
        <a:srgbClr val="B2B2B2"/>
      </a:folHlink>
    </a:clrScheme>
    <a:fontScheme name="Echo">
      <a:majorFont>
        <a:latin typeface="Arial"/>
        <a:ea typeface="楷体_GB2312"/>
        <a:cs typeface=""/>
      </a:majorFont>
      <a:minorFont>
        <a:latin typeface="Arial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楷体_GB2312" pitchFamily="49" charset="-122"/>
          </a:defRPr>
        </a:defPPr>
      </a:lstStyle>
    </a:lnDef>
  </a:objectDefaults>
  <a:extraClrSchemeLst>
    <a:extraClrScheme>
      <a:clrScheme name="Echo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ho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ho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ho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ho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ho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ho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ho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ho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ho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Teamwork</Template>
  <TotalTime>0</TotalTime>
  <Words>15257</Words>
  <Application>WPS 演示</Application>
  <PresentationFormat>全屏显示(4:3)</PresentationFormat>
  <Paragraphs>1013</Paragraphs>
  <Slides>49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68" baseType="lpstr">
      <vt:lpstr>Arial</vt:lpstr>
      <vt:lpstr>宋体</vt:lpstr>
      <vt:lpstr>Wingdings</vt:lpstr>
      <vt:lpstr>楷体_GB2312</vt:lpstr>
      <vt:lpstr>新宋体</vt:lpstr>
      <vt:lpstr>Times New Roman</vt:lpstr>
      <vt:lpstr>大黑体</vt:lpstr>
      <vt:lpstr>Harmony Text</vt:lpstr>
      <vt:lpstr>Segoe Print</vt:lpstr>
      <vt:lpstr>楷体</vt:lpstr>
      <vt:lpstr>Arial</vt:lpstr>
      <vt:lpstr>楷体_GB2312</vt:lpstr>
      <vt:lpstr>微软雅黑</vt:lpstr>
      <vt:lpstr>Arial Unicode MS</vt:lpstr>
      <vt:lpstr>Verdana</vt:lpstr>
      <vt:lpstr>Courier New</vt:lpstr>
      <vt:lpstr>黑体</vt:lpstr>
      <vt:lpstr>楷体_GB2312</vt:lpstr>
      <vt:lpstr>Echo</vt:lpstr>
      <vt:lpstr>PowerPoint 演示文稿</vt:lpstr>
      <vt:lpstr>7.3.1 消息的多态性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7.3.3 纯虚函数和抽象类 </vt:lpstr>
      <vt:lpstr>PowerPoint 演示文稿</vt:lpstr>
      <vt:lpstr>PowerPoint 演示文稿</vt:lpstr>
      <vt:lpstr>PowerPoint 演示文稿</vt:lpstr>
      <vt:lpstr>PowerPoint 演示文稿</vt:lpstr>
      <vt:lpstr>利用抽象类实现类的真正的抽象作用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例：用抽象类为各种图形类提供一个基本框架 P282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用联合类型实现</vt:lpstr>
      <vt:lpstr>PowerPoint 演示文稿</vt:lpstr>
      <vt:lpstr>PowerPoint 演示文稿</vt:lpstr>
      <vt:lpstr>PowerPoint 演示文稿</vt:lpstr>
      <vt:lpstr>PowerPoint 演示文稿</vt:lpstr>
    </vt:vector>
  </TitlesOfParts>
  <Company>CSD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课程概况</dc:title>
  <dc:creator>Jinsong Su</dc:creator>
  <cp:lastModifiedBy>宇宙中的那只萤火虫</cp:lastModifiedBy>
  <cp:revision>862</cp:revision>
  <dcterms:created xsi:type="dcterms:W3CDTF">2005-02-20T09:54:00Z</dcterms:created>
  <dcterms:modified xsi:type="dcterms:W3CDTF">2024-05-08T15:44:07Z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B60404F0754142098189793334C3DF98</vt:lpwstr>
  </property>
</Properties>
</file>

<file path=docProps/thumbnail.jpeg>
</file>